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9"/>
  </p:notesMasterIdLst>
  <p:handoutMasterIdLst>
    <p:handoutMasterId r:id="rId20"/>
  </p:handoutMasterIdLst>
  <p:sldIdLst>
    <p:sldId id="293" r:id="rId5"/>
    <p:sldId id="305" r:id="rId6"/>
    <p:sldId id="306" r:id="rId7"/>
    <p:sldId id="308" r:id="rId8"/>
    <p:sldId id="314" r:id="rId9"/>
    <p:sldId id="307" r:id="rId10"/>
    <p:sldId id="310" r:id="rId11"/>
    <p:sldId id="311" r:id="rId12"/>
    <p:sldId id="313" r:id="rId13"/>
    <p:sldId id="315" r:id="rId14"/>
    <p:sldId id="312" r:id="rId15"/>
    <p:sldId id="316" r:id="rId16"/>
    <p:sldId id="301" r:id="rId17"/>
    <p:sldId id="30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59741B-E83F-487B-9D91-3E67E1B92C00}">
          <p14:sldIdLst>
            <p14:sldId id="293"/>
            <p14:sldId id="305"/>
            <p14:sldId id="306"/>
            <p14:sldId id="308"/>
            <p14:sldId id="314"/>
            <p14:sldId id="307"/>
            <p14:sldId id="310"/>
            <p14:sldId id="311"/>
            <p14:sldId id="313"/>
            <p14:sldId id="315"/>
            <p14:sldId id="312"/>
            <p14:sldId id="316"/>
          </p14:sldIdLst>
        </p14:section>
        <p14:section name="Untitled Section" id="{E766CAC6-A2F1-4D74-8F3A-E31670D54A0B}">
          <p14:sldIdLst>
            <p14:sldId id="301"/>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042"/>
    <a:srgbClr val="370048"/>
    <a:srgbClr val="05002E"/>
    <a:srgbClr val="0A0058"/>
    <a:srgbClr val="160054"/>
    <a:srgbClr val="090048"/>
    <a:srgbClr val="0D0032"/>
    <a:srgbClr val="B0AC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56" autoAdjust="0"/>
    <p:restoredTop sz="94628"/>
  </p:normalViewPr>
  <p:slideViewPr>
    <p:cSldViewPr snapToGrid="0" snapToObjects="1">
      <p:cViewPr varScale="1">
        <p:scale>
          <a:sx n="112" d="100"/>
          <a:sy n="112" d="100"/>
        </p:scale>
        <p:origin x="208" y="208"/>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12/6/23</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12/6/23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12/6/23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12/6/23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12/6/23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12/6/23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12/6/23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jpg"/></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7.png"/><Relationship Id="rId3" Type="http://schemas.openxmlformats.org/officeDocument/2006/relationships/audio" Target="../media/media10.m4a"/><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8.png"/><Relationship Id="rId2" Type="http://schemas.microsoft.com/office/2007/relationships/media" Target="../media/media10.m4a"/><Relationship Id="rId16" Type="http://schemas.openxmlformats.org/officeDocument/2006/relationships/image" Target="../media/image23.svg"/><Relationship Id="rId1" Type="http://schemas.openxmlformats.org/officeDocument/2006/relationships/tags" Target="../tags/tag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slideLayout" Target="../slideLayouts/slideLayout1.xml"/><Relationship Id="rId9" Type="http://schemas.openxmlformats.org/officeDocument/2006/relationships/image" Target="../media/image16.png"/><Relationship Id="rId14"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30.png"/><Relationship Id="rId2" Type="http://schemas.openxmlformats.org/officeDocument/2006/relationships/audio" Target="../media/media11.m4a"/><Relationship Id="rId16" Type="http://schemas.openxmlformats.org/officeDocument/2006/relationships/image" Target="../media/image29.png"/><Relationship Id="rId1" Type="http://schemas.microsoft.com/office/2007/relationships/media" Target="../media/media11.m4a"/><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slideLayout" Target="../slideLayouts/slideLayout2.xml"/><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audio" Target="../media/media12.m4a"/><Relationship Id="rId16" Type="http://schemas.openxmlformats.org/officeDocument/2006/relationships/image" Target="../media/image7.png"/><Relationship Id="rId1" Type="http://schemas.microsoft.com/office/2007/relationships/media" Target="../media/media12.m4a"/><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jpeg"/><Relationship Id="rId5" Type="http://schemas.openxmlformats.org/officeDocument/2006/relationships/image" Target="../media/image1.jpe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4.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jpe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image" Target="../media/image1.jpe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4.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jpeg"/><Relationship Id="rId11" Type="http://schemas.openxmlformats.org/officeDocument/2006/relationships/image" Target="../media/image7.png"/><Relationship Id="rId5" Type="http://schemas.openxmlformats.org/officeDocument/2006/relationships/image" Target="../media/image2.jpeg"/><Relationship Id="rId10" Type="http://schemas.openxmlformats.org/officeDocument/2006/relationships/image" Target="../media/image11.png"/><Relationship Id="rId4" Type="http://schemas.openxmlformats.org/officeDocument/2006/relationships/image" Target="../media/image1.jpe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slideLayout" Target="../slideLayouts/slideLayout1.xml"/><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7.png"/><Relationship Id="rId2" Type="http://schemas.openxmlformats.org/officeDocument/2006/relationships/audio" Target="../media/media6.m4a"/><Relationship Id="rId16" Type="http://schemas.openxmlformats.org/officeDocument/2006/relationships/image" Target="../media/image24.png"/><Relationship Id="rId1" Type="http://schemas.microsoft.com/office/2007/relationships/media" Target="../media/media6.m4a"/><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gif"/><Relationship Id="rId3" Type="http://schemas.openxmlformats.org/officeDocument/2006/relationships/slideLayout" Target="../slideLayouts/slideLayout1.xml"/><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audio" Target="../media/media7.m4a"/><Relationship Id="rId16" Type="http://schemas.openxmlformats.org/officeDocument/2006/relationships/hyperlink" Target="https://www.kaggle.com/datasets/lucasgreenwell/depression-anxiety-stress-scales-responses/" TargetMode="External"/><Relationship Id="rId1" Type="http://schemas.microsoft.com/office/2007/relationships/media" Target="../media/media7.m4a"/><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slideLayout" Target="../slideLayouts/slideLayout1.xml"/><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7.png"/><Relationship Id="rId2" Type="http://schemas.openxmlformats.org/officeDocument/2006/relationships/audio" Target="../media/media8.m4a"/><Relationship Id="rId16" Type="http://schemas.openxmlformats.org/officeDocument/2006/relationships/image" Target="../media/image26.gif"/><Relationship Id="rId1" Type="http://schemas.microsoft.com/office/2007/relationships/media" Target="../media/media8.m4a"/><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slideLayout" Target="../slideLayouts/slideLayout1.xml"/><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7.png"/><Relationship Id="rId2" Type="http://schemas.openxmlformats.org/officeDocument/2006/relationships/audio" Target="../media/media9.m4a"/><Relationship Id="rId16" Type="http://schemas.openxmlformats.org/officeDocument/2006/relationships/image" Target="../media/image27.png"/><Relationship Id="rId1" Type="http://schemas.microsoft.com/office/2007/relationships/media" Target="../media/media9.m4a"/><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54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E566AD8-921A-3B3C-AE3A-9C7CBBC7DE5F}"/>
              </a:ext>
            </a:extLst>
          </p:cNvPr>
          <p:cNvSpPr txBox="1"/>
          <p:nvPr/>
        </p:nvSpPr>
        <p:spPr>
          <a:xfrm>
            <a:off x="115520" y="2202285"/>
            <a:ext cx="6546574" cy="1200329"/>
          </a:xfrm>
          <a:prstGeom prst="rect">
            <a:avLst/>
          </a:prstGeom>
          <a:noFill/>
        </p:spPr>
        <p:txBody>
          <a:bodyPr wrap="square" rtlCol="0">
            <a:spAutoFit/>
          </a:bodyPr>
          <a:lstStyle/>
          <a:p>
            <a:r>
              <a:rPr lang="en-US" sz="3600" b="1" dirty="0">
                <a:latin typeface="Avenir Next LT Pro Demi" panose="020B0704020202020204" pitchFamily="34" charset="0"/>
              </a:rPr>
              <a:t>Analysis of Mental Health Dynamics</a:t>
            </a:r>
          </a:p>
        </p:txBody>
      </p:sp>
      <p:sp>
        <p:nvSpPr>
          <p:cNvPr id="14" name="Title 1">
            <a:extLst>
              <a:ext uri="{FF2B5EF4-FFF2-40B4-BE49-F238E27FC236}">
                <a16:creationId xmlns:a16="http://schemas.microsoft.com/office/drawing/2014/main" id="{F65D4330-7CD3-E4BE-B6EC-864F67E359A6}"/>
              </a:ext>
            </a:extLst>
          </p:cNvPr>
          <p:cNvSpPr txBox="1">
            <a:spLocks/>
          </p:cNvSpPr>
          <p:nvPr/>
        </p:nvSpPr>
        <p:spPr>
          <a:xfrm>
            <a:off x="1198590" y="11450229"/>
            <a:ext cx="2560320" cy="1585239"/>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en-US" sz="4000" b="1" dirty="0">
                <a:latin typeface="Aldhabi" panose="020F0502020204030204" pitchFamily="34" charset="0"/>
                <a:cs typeface="Aldhabi" panose="020F0502020204030204" pitchFamily="34" charset="0"/>
              </a:rPr>
              <a:t>Amjad Ali</a:t>
            </a:r>
            <a:br>
              <a:rPr lang="en-US" b="1" dirty="0">
                <a:latin typeface="Aldhabi" panose="020F0502020204030204" pitchFamily="34" charset="0"/>
                <a:cs typeface="Aldhabi" panose="020F0502020204030204" pitchFamily="34" charset="0"/>
              </a:rPr>
            </a:br>
            <a:r>
              <a:rPr lang="en-US" sz="2700" b="1" i="1" dirty="0">
                <a:solidFill>
                  <a:schemeClr val="accent1"/>
                </a:solidFill>
                <a:latin typeface="Aldhabi" panose="020F0502020204030204" pitchFamily="34" charset="0"/>
                <a:cs typeface="Aldhabi" panose="020F0502020204030204" pitchFamily="34" charset="0"/>
              </a:rPr>
              <a:t>Team Leader</a:t>
            </a:r>
            <a:br>
              <a:rPr lang="en-US" b="1" dirty="0">
                <a:latin typeface="Aldhabi" panose="020F0502020204030204" pitchFamily="34" charset="0"/>
                <a:cs typeface="Aldhabi" panose="020F0502020204030204" pitchFamily="34" charset="0"/>
              </a:rPr>
            </a:br>
            <a:r>
              <a:rPr lang="en-US" sz="2700" b="1" i="1" dirty="0">
                <a:solidFill>
                  <a:schemeClr val="accent1"/>
                </a:solidFill>
                <a:latin typeface="Aldhabi" panose="020F0502020204030204" pitchFamily="34" charset="0"/>
                <a:cs typeface="Aldhabi" panose="020F0502020204030204" pitchFamily="34" charset="0"/>
              </a:rPr>
              <a:t>Data Analysis &amp; Modeling</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sp>
        <p:nvSpPr>
          <p:cNvPr id="15" name="Title 1">
            <a:extLst>
              <a:ext uri="{FF2B5EF4-FFF2-40B4-BE49-F238E27FC236}">
                <a16:creationId xmlns:a16="http://schemas.microsoft.com/office/drawing/2014/main" id="{63CBCF88-8450-438A-EC1C-30CB64AF9CFB}"/>
              </a:ext>
            </a:extLst>
          </p:cNvPr>
          <p:cNvSpPr txBox="1">
            <a:spLocks/>
          </p:cNvSpPr>
          <p:nvPr/>
        </p:nvSpPr>
        <p:spPr>
          <a:xfrm>
            <a:off x="14578484" y="13826910"/>
            <a:ext cx="2560320" cy="1308270"/>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600" b="1" dirty="0">
                <a:latin typeface="Aldhabi" panose="020F0502020204030204" pitchFamily="34" charset="0"/>
                <a:cs typeface="Aldhabi" panose="020F0502020204030204" pitchFamily="34" charset="0"/>
              </a:rPr>
              <a:t>Karthik Vinnakota</a:t>
            </a:r>
            <a:br>
              <a:rPr lang="en-US" b="1" dirty="0">
                <a:latin typeface="Aldhabi" panose="020F0502020204030204" pitchFamily="34" charset="0"/>
                <a:cs typeface="Aldhabi" panose="020F0502020204030204" pitchFamily="34" charset="0"/>
              </a:rPr>
            </a:br>
            <a:r>
              <a:rPr lang="en-US" sz="3100" b="1" i="1" dirty="0">
                <a:solidFill>
                  <a:schemeClr val="accent1"/>
                </a:solidFill>
                <a:latin typeface="Aldhabi" panose="020F0502020204030204" pitchFamily="34" charset="0"/>
                <a:cs typeface="Aldhabi" panose="020F0502020204030204" pitchFamily="34" charset="0"/>
              </a:rPr>
              <a:t>Data Analysis</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sp>
        <p:nvSpPr>
          <p:cNvPr id="16" name="Title 1">
            <a:extLst>
              <a:ext uri="{FF2B5EF4-FFF2-40B4-BE49-F238E27FC236}">
                <a16:creationId xmlns:a16="http://schemas.microsoft.com/office/drawing/2014/main" id="{A31D253F-2C98-0CE0-9F10-9407A2A6E8BD}"/>
              </a:ext>
            </a:extLst>
          </p:cNvPr>
          <p:cNvSpPr txBox="1">
            <a:spLocks/>
          </p:cNvSpPr>
          <p:nvPr/>
        </p:nvSpPr>
        <p:spPr>
          <a:xfrm>
            <a:off x="573610" y="17480028"/>
            <a:ext cx="2560320" cy="186651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b="1" dirty="0">
                <a:latin typeface="Aldhabi" panose="020F0502020204030204" pitchFamily="34" charset="0"/>
                <a:cs typeface="Aldhabi" panose="020F0502020204030204" pitchFamily="34" charset="0"/>
              </a:rPr>
              <a:t>Parin Patel</a:t>
            </a:r>
            <a:br>
              <a:rPr lang="en-US" b="1" dirty="0">
                <a:latin typeface="Aldhabi" panose="020F0502020204030204" pitchFamily="34" charset="0"/>
                <a:cs typeface="Aldhabi" panose="020F0502020204030204" pitchFamily="34" charset="0"/>
              </a:rPr>
            </a:br>
            <a:r>
              <a:rPr lang="en-US" sz="2500" b="1" i="1" dirty="0">
                <a:solidFill>
                  <a:schemeClr val="accent1"/>
                </a:solidFill>
                <a:latin typeface="Aldhabi" panose="020F0502020204030204" pitchFamily="34" charset="0"/>
                <a:cs typeface="Aldhabi" panose="020F0502020204030204" pitchFamily="34" charset="0"/>
              </a:rPr>
              <a:t>Storytelling &amp; Data Visualization </a:t>
            </a:r>
          </a:p>
        </p:txBody>
      </p:sp>
      <p:sp>
        <p:nvSpPr>
          <p:cNvPr id="17" name="Title 1">
            <a:extLst>
              <a:ext uri="{FF2B5EF4-FFF2-40B4-BE49-F238E27FC236}">
                <a16:creationId xmlns:a16="http://schemas.microsoft.com/office/drawing/2014/main" id="{CABE1C20-C3D5-240B-6D90-CD3A4F02BFAA}"/>
              </a:ext>
            </a:extLst>
          </p:cNvPr>
          <p:cNvSpPr txBox="1">
            <a:spLocks/>
          </p:cNvSpPr>
          <p:nvPr/>
        </p:nvSpPr>
        <p:spPr>
          <a:xfrm>
            <a:off x="15858644" y="19346541"/>
            <a:ext cx="2560320" cy="186651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4000" b="1" dirty="0">
                <a:latin typeface="Aldhabi" panose="020F0502020204030204" pitchFamily="34" charset="0"/>
                <a:cs typeface="Aldhabi" panose="020F0502020204030204" pitchFamily="34" charset="0"/>
              </a:rPr>
              <a:t>Ramya Chava</a:t>
            </a:r>
            <a:br>
              <a:rPr lang="en-US" b="1" dirty="0">
                <a:latin typeface="Aldhabi" panose="020F0502020204030204" pitchFamily="34" charset="0"/>
                <a:cs typeface="Aldhabi" panose="020F0502020204030204" pitchFamily="34" charset="0"/>
              </a:rPr>
            </a:br>
            <a:r>
              <a:rPr lang="en-US" sz="3100" b="1" i="1" dirty="0">
                <a:solidFill>
                  <a:schemeClr val="accent1"/>
                </a:solidFill>
                <a:latin typeface="Aldhabi" panose="020F0502020204030204" pitchFamily="34" charset="0"/>
                <a:cs typeface="Aldhabi" panose="020F0502020204030204" pitchFamily="34" charset="0"/>
              </a:rPr>
              <a:t>Data Exploration</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pic>
        <p:nvPicPr>
          <p:cNvPr id="18" name="Picture 17">
            <a:extLst>
              <a:ext uri="{FF2B5EF4-FFF2-40B4-BE49-F238E27FC236}">
                <a16:creationId xmlns:a16="http://schemas.microsoft.com/office/drawing/2014/main" id="{8337B031-41FB-92AB-7172-ED06D53A0FA0}"/>
              </a:ext>
            </a:extLst>
          </p:cNvPr>
          <p:cNvPicPr>
            <a:picLocks noChangeAspect="1"/>
          </p:cNvPicPr>
          <p:nvPr/>
        </p:nvPicPr>
        <p:blipFill>
          <a:blip r:embed="rId4"/>
          <a:srcRect/>
          <a:stretch/>
        </p:blipFill>
        <p:spPr>
          <a:xfrm>
            <a:off x="3204607" y="15267291"/>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9" name="Picture 18">
            <a:extLst>
              <a:ext uri="{FF2B5EF4-FFF2-40B4-BE49-F238E27FC236}">
                <a16:creationId xmlns:a16="http://schemas.microsoft.com/office/drawing/2014/main" id="{6BC343DB-AEF3-0534-1399-0F2C4133FA98}"/>
              </a:ext>
            </a:extLst>
          </p:cNvPr>
          <p:cNvPicPr>
            <a:picLocks noChangeAspect="1"/>
          </p:cNvPicPr>
          <p:nvPr/>
        </p:nvPicPr>
        <p:blipFill rotWithShape="1">
          <a:blip r:embed="rId5"/>
          <a:srcRect l="677" t="5576" r="-677" b="16688"/>
          <a:stretch/>
        </p:blipFill>
        <p:spPr>
          <a:xfrm>
            <a:off x="9064486" y="11848592"/>
            <a:ext cx="2414016" cy="241401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0" name="Picture 19">
            <a:extLst>
              <a:ext uri="{FF2B5EF4-FFF2-40B4-BE49-F238E27FC236}">
                <a16:creationId xmlns:a16="http://schemas.microsoft.com/office/drawing/2014/main" id="{E452989C-7D51-BD2C-6DD8-10306CCC6C9E}"/>
              </a:ext>
            </a:extLst>
          </p:cNvPr>
          <p:cNvPicPr>
            <a:picLocks noChangeAspect="1"/>
          </p:cNvPicPr>
          <p:nvPr/>
        </p:nvPicPr>
        <p:blipFill rotWithShape="1">
          <a:blip r:embed="rId6"/>
          <a:srcRect t="7573" b="28183"/>
          <a:stretch/>
        </p:blipFill>
        <p:spPr>
          <a:xfrm>
            <a:off x="10679802" y="17480028"/>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1" name="Picture 20">
            <a:extLst>
              <a:ext uri="{FF2B5EF4-FFF2-40B4-BE49-F238E27FC236}">
                <a16:creationId xmlns:a16="http://schemas.microsoft.com/office/drawing/2014/main" id="{6BBA92B9-905B-FE00-75DC-78B23D695EFC}"/>
              </a:ext>
            </a:extLst>
          </p:cNvPr>
          <p:cNvPicPr>
            <a:picLocks noChangeAspect="1"/>
          </p:cNvPicPr>
          <p:nvPr/>
        </p:nvPicPr>
        <p:blipFill rotWithShape="1">
          <a:blip r:embed="rId7"/>
          <a:srcRect l="441" t="595" r="-441" b="21986"/>
          <a:stretch/>
        </p:blipFill>
        <p:spPr>
          <a:xfrm>
            <a:off x="3664819" y="9142775"/>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22" name="Title 1">
            <a:extLst>
              <a:ext uri="{FF2B5EF4-FFF2-40B4-BE49-F238E27FC236}">
                <a16:creationId xmlns:a16="http://schemas.microsoft.com/office/drawing/2014/main" id="{2EFC8CA0-8629-9292-F3DC-A4C94339CB70}"/>
              </a:ext>
            </a:extLst>
          </p:cNvPr>
          <p:cNvSpPr txBox="1">
            <a:spLocks/>
          </p:cNvSpPr>
          <p:nvPr/>
        </p:nvSpPr>
        <p:spPr>
          <a:xfrm>
            <a:off x="4815810" y="7968604"/>
            <a:ext cx="2560380" cy="595549"/>
          </a:xfrm>
          <a:prstGeom prst="rect">
            <a:avLst/>
          </a:prstGeom>
        </p:spPr>
        <p:txBody>
          <a:bodyPr vert="horz" lIns="91440" tIns="45720" rIns="91440" bIns="45720" rtlCol="0" anchor="ct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2000" b="1" dirty="0"/>
              <a:t>Team Members</a:t>
            </a:r>
          </a:p>
        </p:txBody>
      </p:sp>
      <p:sp>
        <p:nvSpPr>
          <p:cNvPr id="4" name="TextBox 3">
            <a:extLst>
              <a:ext uri="{FF2B5EF4-FFF2-40B4-BE49-F238E27FC236}">
                <a16:creationId xmlns:a16="http://schemas.microsoft.com/office/drawing/2014/main" id="{B0139BEB-8D05-E000-0091-99A96164807E}"/>
              </a:ext>
            </a:extLst>
          </p:cNvPr>
          <p:cNvSpPr txBox="1"/>
          <p:nvPr/>
        </p:nvSpPr>
        <p:spPr>
          <a:xfrm>
            <a:off x="144868" y="4631868"/>
            <a:ext cx="2182008" cy="1323439"/>
          </a:xfrm>
          <a:prstGeom prst="rect">
            <a:avLst/>
          </a:prstGeom>
          <a:noFill/>
        </p:spPr>
        <p:txBody>
          <a:bodyPr wrap="none" rtlCol="0">
            <a:spAutoFit/>
          </a:bodyPr>
          <a:lstStyle/>
          <a:p>
            <a:r>
              <a:rPr lang="en-US" sz="2800" dirty="0">
                <a:latin typeface="Avenir Next LT Pro Demi" panose="020B0704020202020204" pitchFamily="34" charset="0"/>
              </a:rPr>
              <a:t>Team 10</a:t>
            </a:r>
          </a:p>
          <a:p>
            <a:endParaRPr lang="en-US" sz="1200" dirty="0">
              <a:latin typeface="Avenir Next LT Pro Demi" panose="020B0704020202020204" pitchFamily="34" charset="0"/>
            </a:endParaRPr>
          </a:p>
          <a:p>
            <a:r>
              <a:rPr lang="en-US" sz="2000" dirty="0">
                <a:latin typeface="Avenir Next LT Pro Demi" panose="020B0704020202020204" pitchFamily="34" charset="0"/>
              </a:rPr>
              <a:t>DSCI – 6002 – 01</a:t>
            </a:r>
          </a:p>
          <a:p>
            <a:r>
              <a:rPr lang="en-US" sz="2000" dirty="0">
                <a:latin typeface="Avenir Next LT Pro Demi" panose="020B0704020202020204" pitchFamily="34" charset="0"/>
              </a:rPr>
              <a:t>Final Project</a:t>
            </a:r>
          </a:p>
        </p:txBody>
      </p:sp>
      <p:cxnSp>
        <p:nvCxnSpPr>
          <p:cNvPr id="6" name="Straight Connector 5">
            <a:extLst>
              <a:ext uri="{FF2B5EF4-FFF2-40B4-BE49-F238E27FC236}">
                <a16:creationId xmlns:a16="http://schemas.microsoft.com/office/drawing/2014/main" id="{0036736C-EA4E-D5A2-ED38-CFFE3F078FC5}"/>
              </a:ext>
            </a:extLst>
          </p:cNvPr>
          <p:cNvCxnSpPr/>
          <p:nvPr/>
        </p:nvCxnSpPr>
        <p:spPr>
          <a:xfrm>
            <a:off x="0" y="6197600"/>
            <a:ext cx="12251267"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Freeform: Shape 24">
            <a:extLst>
              <a:ext uri="{FF2B5EF4-FFF2-40B4-BE49-F238E27FC236}">
                <a16:creationId xmlns:a16="http://schemas.microsoft.com/office/drawing/2014/main" id="{F2562354-CAC7-A542-E0D3-FFC0C5564ED3}"/>
              </a:ext>
            </a:extLst>
          </p:cNvPr>
          <p:cNvSpPr/>
          <p:nvPr/>
        </p:nvSpPr>
        <p:spPr>
          <a:xfrm rot="2610521">
            <a:off x="5727185" y="-764831"/>
            <a:ext cx="8122780" cy="7910771"/>
          </a:xfrm>
          <a:custGeom>
            <a:avLst/>
            <a:gdLst>
              <a:gd name="connsiteX0" fmla="*/ 5132443 w 7799999"/>
              <a:gd name="connsiteY0" fmla="*/ 6663494 h 7609745"/>
              <a:gd name="connsiteX1" fmla="*/ 5404282 w 7799999"/>
              <a:gd name="connsiteY1" fmla="*/ 6550895 h 7609745"/>
              <a:gd name="connsiteX2" fmla="*/ 5438227 w 7799999"/>
              <a:gd name="connsiteY2" fmla="*/ 6550895 h 7609745"/>
              <a:gd name="connsiteX3" fmla="*/ 5822666 w 7799999"/>
              <a:gd name="connsiteY3" fmla="*/ 6935334 h 7609745"/>
              <a:gd name="connsiteX4" fmla="*/ 5438227 w 7799999"/>
              <a:gd name="connsiteY4" fmla="*/ 7319772 h 7609745"/>
              <a:gd name="connsiteX5" fmla="*/ 5404282 w 7799999"/>
              <a:gd name="connsiteY5" fmla="*/ 7319773 h 7609745"/>
              <a:gd name="connsiteX6" fmla="*/ 5019843 w 7799999"/>
              <a:gd name="connsiteY6" fmla="*/ 6935334 h 7609745"/>
              <a:gd name="connsiteX7" fmla="*/ 5132443 w 7799999"/>
              <a:gd name="connsiteY7" fmla="*/ 6663494 h 7609745"/>
              <a:gd name="connsiteX8" fmla="*/ 6088536 w 7799999"/>
              <a:gd name="connsiteY8" fmla="*/ 2767793 h 7609745"/>
              <a:gd name="connsiteX9" fmla="*/ 7799999 w 7799999"/>
              <a:gd name="connsiteY9" fmla="*/ 4570751 h 7609745"/>
              <a:gd name="connsiteX10" fmla="*/ 7799998 w 7799999"/>
              <a:gd name="connsiteY10" fmla="*/ 5337159 h 7609745"/>
              <a:gd name="connsiteX11" fmla="*/ 6538161 w 7799999"/>
              <a:gd name="connsiteY11" fmla="*/ 6534962 h 7609745"/>
              <a:gd name="connsiteX12" fmla="*/ 6418583 w 7799999"/>
              <a:gd name="connsiteY12" fmla="*/ 6470059 h 7609745"/>
              <a:gd name="connsiteX13" fmla="*/ 6027942 w 7799999"/>
              <a:gd name="connsiteY13" fmla="*/ 5735350 h 7609745"/>
              <a:gd name="connsiteX14" fmla="*/ 6027942 w 7799999"/>
              <a:gd name="connsiteY14" fmla="*/ 3087993 h 7609745"/>
              <a:gd name="connsiteX15" fmla="*/ 6067776 w 7799999"/>
              <a:gd name="connsiteY15" fmla="*/ 2824515 h 7609745"/>
              <a:gd name="connsiteX16" fmla="*/ 3174242 w 7799999"/>
              <a:gd name="connsiteY16" fmla="*/ 5492033 h 7609745"/>
              <a:gd name="connsiteX17" fmla="*/ 3646347 w 7799999"/>
              <a:gd name="connsiteY17" fmla="*/ 5296481 h 7609745"/>
              <a:gd name="connsiteX18" fmla="*/ 4314004 w 7799999"/>
              <a:gd name="connsiteY18" fmla="*/ 5964138 h 7609745"/>
              <a:gd name="connsiteX19" fmla="*/ 4314004 w 7799999"/>
              <a:gd name="connsiteY19" fmla="*/ 6942088 h 7609745"/>
              <a:gd name="connsiteX20" fmla="*/ 3646347 w 7799999"/>
              <a:gd name="connsiteY20" fmla="*/ 7609745 h 7609745"/>
              <a:gd name="connsiteX21" fmla="*/ 2978690 w 7799999"/>
              <a:gd name="connsiteY21" fmla="*/ 6942088 h 7609745"/>
              <a:gd name="connsiteX22" fmla="*/ 2978690 w 7799999"/>
              <a:gd name="connsiteY22" fmla="*/ 5964138 h 7609745"/>
              <a:gd name="connsiteX23" fmla="*/ 3174242 w 7799999"/>
              <a:gd name="connsiteY23" fmla="*/ 5492033 h 7609745"/>
              <a:gd name="connsiteX24" fmla="*/ 5067168 w 7799999"/>
              <a:gd name="connsiteY24" fmla="*/ 1691822 h 7609745"/>
              <a:gd name="connsiteX25" fmla="*/ 5864261 w 7799999"/>
              <a:gd name="connsiteY25" fmla="*/ 2531528 h 7609745"/>
              <a:gd name="connsiteX26" fmla="*/ 5864260 w 7799999"/>
              <a:gd name="connsiteY26" fmla="*/ 5950315 h 7609745"/>
              <a:gd name="connsiteX27" fmla="*/ 5462848 w 7799999"/>
              <a:gd name="connsiteY27" fmla="*/ 6351727 h 7609745"/>
              <a:gd name="connsiteX28" fmla="*/ 5061437 w 7799999"/>
              <a:gd name="connsiteY28" fmla="*/ 5950314 h 7609745"/>
              <a:gd name="connsiteX29" fmla="*/ 5061437 w 7799999"/>
              <a:gd name="connsiteY29" fmla="*/ 1748673 h 7609745"/>
              <a:gd name="connsiteX30" fmla="*/ 1705999 w 7799999"/>
              <a:gd name="connsiteY30" fmla="*/ 4194375 h 7609745"/>
              <a:gd name="connsiteX31" fmla="*/ 2098184 w 7799999"/>
              <a:gd name="connsiteY31" fmla="*/ 4031927 h 7609745"/>
              <a:gd name="connsiteX32" fmla="*/ 2652819 w 7799999"/>
              <a:gd name="connsiteY32" fmla="*/ 4586561 h 7609745"/>
              <a:gd name="connsiteX33" fmla="*/ 2652818 w 7799999"/>
              <a:gd name="connsiteY33" fmla="*/ 5322297 h 7609745"/>
              <a:gd name="connsiteX34" fmla="*/ 2098183 w 7799999"/>
              <a:gd name="connsiteY34" fmla="*/ 5876932 h 7609745"/>
              <a:gd name="connsiteX35" fmla="*/ 2098184 w 7799999"/>
              <a:gd name="connsiteY35" fmla="*/ 5876931 h 7609745"/>
              <a:gd name="connsiteX36" fmla="*/ 1543549 w 7799999"/>
              <a:gd name="connsiteY36" fmla="*/ 5322296 h 7609745"/>
              <a:gd name="connsiteX37" fmla="*/ 1543549 w 7799999"/>
              <a:gd name="connsiteY37" fmla="*/ 4586561 h 7609745"/>
              <a:gd name="connsiteX38" fmla="*/ 1705999 w 7799999"/>
              <a:gd name="connsiteY38" fmla="*/ 4194375 h 7609745"/>
              <a:gd name="connsiteX39" fmla="*/ 2809023 w 7799999"/>
              <a:gd name="connsiteY39" fmla="*/ 619081 h 7609745"/>
              <a:gd name="connsiteX40" fmla="*/ 3461201 w 7799999"/>
              <a:gd name="connsiteY40" fmla="*/ 0 h 7609745"/>
              <a:gd name="connsiteX41" fmla="*/ 4945081 w 7799999"/>
              <a:gd name="connsiteY41" fmla="*/ 1563209 h 7609745"/>
              <a:gd name="connsiteX42" fmla="*/ 4945081 w 7799999"/>
              <a:gd name="connsiteY42" fmla="*/ 4081948 h 7609745"/>
              <a:gd name="connsiteX43" fmla="*/ 3877051 w 7799999"/>
              <a:gd name="connsiteY43" fmla="*/ 5149978 h 7609745"/>
              <a:gd name="connsiteX44" fmla="*/ 3877052 w 7799999"/>
              <a:gd name="connsiteY44" fmla="*/ 5149977 h 7609745"/>
              <a:gd name="connsiteX45" fmla="*/ 2809022 w 7799999"/>
              <a:gd name="connsiteY45" fmla="*/ 4081947 h 7609745"/>
              <a:gd name="connsiteX46" fmla="*/ 1437965 w 7799999"/>
              <a:gd name="connsiteY46" fmla="*/ 1920562 h 7609745"/>
              <a:gd name="connsiteX47" fmla="*/ 2694869 w 7799999"/>
              <a:gd name="connsiteY47" fmla="*/ 727442 h 7609745"/>
              <a:gd name="connsiteX48" fmla="*/ 2694868 w 7799999"/>
              <a:gd name="connsiteY48" fmla="*/ 3250714 h 7609745"/>
              <a:gd name="connsiteX49" fmla="*/ 2066416 w 7799999"/>
              <a:gd name="connsiteY49" fmla="*/ 3879166 h 7609745"/>
              <a:gd name="connsiteX50" fmla="*/ 2066417 w 7799999"/>
              <a:gd name="connsiteY50" fmla="*/ 3879165 h 7609745"/>
              <a:gd name="connsiteX51" fmla="*/ 1437965 w 7799999"/>
              <a:gd name="connsiteY51" fmla="*/ 3250713 h 7609745"/>
              <a:gd name="connsiteX52" fmla="*/ 0 w 7799999"/>
              <a:gd name="connsiteY52" fmla="*/ 3285554 h 7609745"/>
              <a:gd name="connsiteX53" fmla="*/ 1149478 w 7799999"/>
              <a:gd name="connsiteY53" fmla="*/ 2194409 h 7609745"/>
              <a:gd name="connsiteX54" fmla="*/ 1221289 w 7799999"/>
              <a:gd name="connsiteY54" fmla="*/ 2281445 h 7609745"/>
              <a:gd name="connsiteX55" fmla="*/ 1335314 w 7799999"/>
              <a:gd name="connsiteY55" fmla="*/ 2654739 h 7609745"/>
              <a:gd name="connsiteX56" fmla="*/ 1335314 w 7799999"/>
              <a:gd name="connsiteY56" fmla="*/ 4672224 h 7609745"/>
              <a:gd name="connsiteX57" fmla="*/ 667657 w 7799999"/>
              <a:gd name="connsiteY57" fmla="*/ 5339881 h 7609745"/>
              <a:gd name="connsiteX58" fmla="*/ 0 w 7799999"/>
              <a:gd name="connsiteY58" fmla="*/ 4672224 h 760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799999" h="7609745">
                <a:moveTo>
                  <a:pt x="5132443" y="6663494"/>
                </a:moveTo>
                <a:cubicBezTo>
                  <a:pt x="5202012" y="6593924"/>
                  <a:pt x="5298122" y="6550895"/>
                  <a:pt x="5404282" y="6550895"/>
                </a:cubicBezTo>
                <a:lnTo>
                  <a:pt x="5438227" y="6550895"/>
                </a:lnTo>
                <a:cubicBezTo>
                  <a:pt x="5650547" y="6550895"/>
                  <a:pt x="5822666" y="6723014"/>
                  <a:pt x="5822666" y="6935334"/>
                </a:cubicBezTo>
                <a:cubicBezTo>
                  <a:pt x="5822666" y="7147654"/>
                  <a:pt x="5650547" y="7319773"/>
                  <a:pt x="5438227" y="7319772"/>
                </a:cubicBezTo>
                <a:lnTo>
                  <a:pt x="5404282" y="7319773"/>
                </a:lnTo>
                <a:cubicBezTo>
                  <a:pt x="5191962" y="7319773"/>
                  <a:pt x="5019843" y="7147654"/>
                  <a:pt x="5019843" y="6935334"/>
                </a:cubicBezTo>
                <a:cubicBezTo>
                  <a:pt x="5019844" y="6829173"/>
                  <a:pt x="5062873" y="6733063"/>
                  <a:pt x="5132443" y="6663494"/>
                </a:cubicBezTo>
                <a:close/>
                <a:moveTo>
                  <a:pt x="6088536" y="2767793"/>
                </a:moveTo>
                <a:lnTo>
                  <a:pt x="7799999" y="4570751"/>
                </a:lnTo>
                <a:lnTo>
                  <a:pt x="7799998" y="5337159"/>
                </a:lnTo>
                <a:lnTo>
                  <a:pt x="6538161" y="6534962"/>
                </a:lnTo>
                <a:lnTo>
                  <a:pt x="6418583" y="6470059"/>
                </a:lnTo>
                <a:cubicBezTo>
                  <a:pt x="6182898" y="6310833"/>
                  <a:pt x="6027942" y="6041187"/>
                  <a:pt x="6027942" y="5735350"/>
                </a:cubicBezTo>
                <a:lnTo>
                  <a:pt x="6027942" y="3087993"/>
                </a:lnTo>
                <a:cubicBezTo>
                  <a:pt x="6027942" y="2996242"/>
                  <a:pt x="6041888" y="2907748"/>
                  <a:pt x="6067776" y="2824515"/>
                </a:cubicBezTo>
                <a:close/>
                <a:moveTo>
                  <a:pt x="3174242" y="5492033"/>
                </a:moveTo>
                <a:cubicBezTo>
                  <a:pt x="3295064" y="5371211"/>
                  <a:pt x="3461979" y="5296481"/>
                  <a:pt x="3646347" y="5296481"/>
                </a:cubicBezTo>
                <a:cubicBezTo>
                  <a:pt x="4015084" y="5296481"/>
                  <a:pt x="4314004" y="5595401"/>
                  <a:pt x="4314004" y="5964138"/>
                </a:cubicBezTo>
                <a:lnTo>
                  <a:pt x="4314004" y="6942088"/>
                </a:lnTo>
                <a:cubicBezTo>
                  <a:pt x="4314004" y="7310825"/>
                  <a:pt x="4015084" y="7609745"/>
                  <a:pt x="3646347" y="7609745"/>
                </a:cubicBezTo>
                <a:cubicBezTo>
                  <a:pt x="3277610" y="7609745"/>
                  <a:pt x="2978690" y="7310825"/>
                  <a:pt x="2978690" y="6942088"/>
                </a:cubicBezTo>
                <a:lnTo>
                  <a:pt x="2978690" y="5964138"/>
                </a:lnTo>
                <a:cubicBezTo>
                  <a:pt x="2978690" y="5779770"/>
                  <a:pt x="3053420" y="5612855"/>
                  <a:pt x="3174242" y="5492033"/>
                </a:cubicBezTo>
                <a:close/>
                <a:moveTo>
                  <a:pt x="5067168" y="1691822"/>
                </a:moveTo>
                <a:lnTo>
                  <a:pt x="5864261" y="2531528"/>
                </a:lnTo>
                <a:lnTo>
                  <a:pt x="5864260" y="5950315"/>
                </a:lnTo>
                <a:cubicBezTo>
                  <a:pt x="5864259" y="6172010"/>
                  <a:pt x="5684542" y="6351727"/>
                  <a:pt x="5462848" y="6351727"/>
                </a:cubicBezTo>
                <a:cubicBezTo>
                  <a:pt x="5241154" y="6351727"/>
                  <a:pt x="5061437" y="6172008"/>
                  <a:pt x="5061437" y="5950314"/>
                </a:cubicBezTo>
                <a:lnTo>
                  <a:pt x="5061437" y="1748673"/>
                </a:lnTo>
                <a:close/>
                <a:moveTo>
                  <a:pt x="1705999" y="4194375"/>
                </a:moveTo>
                <a:cubicBezTo>
                  <a:pt x="1806368" y="4094006"/>
                  <a:pt x="1945027" y="4031926"/>
                  <a:pt x="2098184" y="4031927"/>
                </a:cubicBezTo>
                <a:cubicBezTo>
                  <a:pt x="2404501" y="4031927"/>
                  <a:pt x="2652819" y="4280246"/>
                  <a:pt x="2652819" y="4586561"/>
                </a:cubicBezTo>
                <a:cubicBezTo>
                  <a:pt x="2652819" y="4831807"/>
                  <a:pt x="2652818" y="5077052"/>
                  <a:pt x="2652818" y="5322297"/>
                </a:cubicBezTo>
                <a:cubicBezTo>
                  <a:pt x="2652818" y="5628613"/>
                  <a:pt x="2404499" y="5876932"/>
                  <a:pt x="2098183" y="5876932"/>
                </a:cubicBezTo>
                <a:lnTo>
                  <a:pt x="2098184" y="5876931"/>
                </a:lnTo>
                <a:cubicBezTo>
                  <a:pt x="1791868" y="5876931"/>
                  <a:pt x="1543550" y="5628612"/>
                  <a:pt x="1543549" y="5322296"/>
                </a:cubicBezTo>
                <a:lnTo>
                  <a:pt x="1543549" y="4586561"/>
                </a:lnTo>
                <a:cubicBezTo>
                  <a:pt x="1543550" y="4433403"/>
                  <a:pt x="1605629" y="4294745"/>
                  <a:pt x="1705999" y="4194375"/>
                </a:cubicBezTo>
                <a:close/>
                <a:moveTo>
                  <a:pt x="2809023" y="619081"/>
                </a:moveTo>
                <a:lnTo>
                  <a:pt x="3461201" y="0"/>
                </a:lnTo>
                <a:lnTo>
                  <a:pt x="4945081" y="1563209"/>
                </a:lnTo>
                <a:lnTo>
                  <a:pt x="4945081" y="4081948"/>
                </a:lnTo>
                <a:cubicBezTo>
                  <a:pt x="4945081" y="4671805"/>
                  <a:pt x="4466908" y="5149978"/>
                  <a:pt x="3877051" y="5149978"/>
                </a:cubicBezTo>
                <a:lnTo>
                  <a:pt x="3877052" y="5149977"/>
                </a:lnTo>
                <a:cubicBezTo>
                  <a:pt x="3287195" y="5149977"/>
                  <a:pt x="2809022" y="4671804"/>
                  <a:pt x="2809022" y="4081947"/>
                </a:cubicBezTo>
                <a:close/>
                <a:moveTo>
                  <a:pt x="1437965" y="1920562"/>
                </a:moveTo>
                <a:lnTo>
                  <a:pt x="2694869" y="727442"/>
                </a:lnTo>
                <a:lnTo>
                  <a:pt x="2694868" y="3250714"/>
                </a:lnTo>
                <a:cubicBezTo>
                  <a:pt x="2694868" y="3597798"/>
                  <a:pt x="2413500" y="3879165"/>
                  <a:pt x="2066416" y="3879166"/>
                </a:cubicBezTo>
                <a:lnTo>
                  <a:pt x="2066417" y="3879165"/>
                </a:lnTo>
                <a:cubicBezTo>
                  <a:pt x="1719333" y="3879165"/>
                  <a:pt x="1437965" y="3597797"/>
                  <a:pt x="1437965" y="3250713"/>
                </a:cubicBezTo>
                <a:close/>
                <a:moveTo>
                  <a:pt x="0" y="3285554"/>
                </a:moveTo>
                <a:lnTo>
                  <a:pt x="1149478" y="2194409"/>
                </a:lnTo>
                <a:lnTo>
                  <a:pt x="1221289" y="2281445"/>
                </a:lnTo>
                <a:cubicBezTo>
                  <a:pt x="1293279" y="2388004"/>
                  <a:pt x="1335314" y="2516462"/>
                  <a:pt x="1335314" y="2654739"/>
                </a:cubicBezTo>
                <a:lnTo>
                  <a:pt x="1335314" y="4672224"/>
                </a:lnTo>
                <a:cubicBezTo>
                  <a:pt x="1335314" y="5040961"/>
                  <a:pt x="1036394" y="5339882"/>
                  <a:pt x="667657" y="5339881"/>
                </a:cubicBezTo>
                <a:cubicBezTo>
                  <a:pt x="298920" y="5339882"/>
                  <a:pt x="1" y="5040961"/>
                  <a:pt x="0" y="4672224"/>
                </a:cubicBezTo>
                <a:close/>
              </a:path>
            </a:pathLst>
          </a:custGeom>
          <a:blipFill dpi="0" rotWithShape="0">
            <a:blip r:embed="rId8"/>
            <a:srcRect/>
            <a:stretch>
              <a:fillRect l="-11000" t="-15000" r="-30000" b="4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CEB71E8C-4E89-7EF4-1C02-AD44A1EF7BB7}"/>
              </a:ext>
            </a:extLst>
          </p:cNvPr>
          <p:cNvSpPr txBox="1"/>
          <p:nvPr/>
        </p:nvSpPr>
        <p:spPr>
          <a:xfrm>
            <a:off x="737535" y="6283077"/>
            <a:ext cx="2232471" cy="523220"/>
          </a:xfrm>
          <a:prstGeom prst="rect">
            <a:avLst/>
          </a:prstGeom>
          <a:noFill/>
        </p:spPr>
        <p:txBody>
          <a:bodyPr wrap="none" rtlCol="0">
            <a:spAutoFit/>
          </a:bodyPr>
          <a:lstStyle/>
          <a:p>
            <a:r>
              <a:rPr lang="en-US" sz="1400" dirty="0">
                <a:latin typeface="Avenir Next LT Pro Demi" panose="020B0704020202020204" pitchFamily="34" charset="0"/>
              </a:rPr>
              <a:t>University of New Haven</a:t>
            </a:r>
          </a:p>
          <a:p>
            <a:r>
              <a:rPr lang="en-US" sz="1400" dirty="0">
                <a:latin typeface="Avenir Next LT Pro Demi" panose="020B0704020202020204" pitchFamily="34" charset="0"/>
              </a:rPr>
              <a:t>West Haven, CT</a:t>
            </a:r>
          </a:p>
        </p:txBody>
      </p:sp>
      <p:pic>
        <p:nvPicPr>
          <p:cNvPr id="10" name="Picture 9" descr="A logo of a university&#10;&#10;Description automatically generated">
            <a:extLst>
              <a:ext uri="{FF2B5EF4-FFF2-40B4-BE49-F238E27FC236}">
                <a16:creationId xmlns:a16="http://schemas.microsoft.com/office/drawing/2014/main" id="{959222D3-2A1D-9C5F-5F21-359EA373827E}"/>
              </a:ext>
            </a:extLst>
          </p:cNvPr>
          <p:cNvPicPr>
            <a:picLocks noChangeAspect="1"/>
          </p:cNvPicPr>
          <p:nvPr/>
        </p:nvPicPr>
        <p:blipFill>
          <a:blip r:embed="rId9"/>
          <a:stretch>
            <a:fillRect/>
          </a:stretch>
        </p:blipFill>
        <p:spPr>
          <a:xfrm>
            <a:off x="144868" y="6272897"/>
            <a:ext cx="533400" cy="533400"/>
          </a:xfrm>
          <a:prstGeom prst="rect">
            <a:avLst/>
          </a:prstGeom>
        </p:spPr>
      </p:pic>
      <p:sp>
        <p:nvSpPr>
          <p:cNvPr id="3" name="TextBox 2">
            <a:extLst>
              <a:ext uri="{FF2B5EF4-FFF2-40B4-BE49-F238E27FC236}">
                <a16:creationId xmlns:a16="http://schemas.microsoft.com/office/drawing/2014/main" id="{C9934187-EF1A-25C8-BDC4-308EFD97C99F}"/>
              </a:ext>
            </a:extLst>
          </p:cNvPr>
          <p:cNvSpPr txBox="1"/>
          <p:nvPr/>
        </p:nvSpPr>
        <p:spPr>
          <a:xfrm>
            <a:off x="144868" y="3780295"/>
            <a:ext cx="6546574" cy="584775"/>
          </a:xfrm>
          <a:prstGeom prst="rect">
            <a:avLst/>
          </a:prstGeom>
          <a:noFill/>
        </p:spPr>
        <p:txBody>
          <a:bodyPr wrap="square" rtlCol="0">
            <a:spAutoFit/>
          </a:bodyPr>
          <a:lstStyle/>
          <a:p>
            <a:r>
              <a:rPr lang="en-US" sz="1600" dirty="0">
                <a:solidFill>
                  <a:srgbClr val="00B0F0"/>
                </a:solidFill>
                <a:latin typeface="Avenir Next LT Pro Demi" panose="020B0704020202020204" pitchFamily="34" charset="0"/>
              </a:rPr>
              <a:t>Code Repo: https://</a:t>
            </a:r>
            <a:r>
              <a:rPr lang="en-US" sz="1600" dirty="0" err="1">
                <a:solidFill>
                  <a:srgbClr val="00B0F0"/>
                </a:solidFill>
                <a:latin typeface="Avenir Next LT Pro Demi" panose="020B0704020202020204" pitchFamily="34" charset="0"/>
              </a:rPr>
              <a:t>github.com</a:t>
            </a:r>
            <a:r>
              <a:rPr lang="en-US" sz="1600" dirty="0">
                <a:solidFill>
                  <a:srgbClr val="00B0F0"/>
                </a:solidFill>
                <a:latin typeface="Avenir Next LT Pro Demi" panose="020B0704020202020204" pitchFamily="34" charset="0"/>
              </a:rPr>
              <a:t>/Intro-to-Data-Science-Team-10/Mental-Health-Dynamics-Analysis</a:t>
            </a:r>
          </a:p>
        </p:txBody>
      </p:sp>
      <p:pic>
        <p:nvPicPr>
          <p:cNvPr id="11" name="Audio 10">
            <a:extLst>
              <a:ext uri="{FF2B5EF4-FFF2-40B4-BE49-F238E27FC236}">
                <a16:creationId xmlns:a16="http://schemas.microsoft.com/office/drawing/2014/main" id="{A2D1EFB5-C78B-A60F-495D-361C8B5FDD4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67789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6368">
        <p159:morph option="byObject"/>
      </p:transition>
    </mc:Choice>
    <mc:Fallback>
      <p:transition spd="slow" advTm="63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16200000" scaled="1"/>
          <a:tileRect/>
        </a:gradFill>
        <a:effectLst/>
      </p:bgPr>
    </p:bg>
    <p:spTree>
      <p:nvGrpSpPr>
        <p:cNvPr id="1" name=""/>
        <p:cNvGrpSpPr/>
        <p:nvPr/>
      </p:nvGrpSpPr>
      <p:grpSpPr>
        <a:xfrm>
          <a:off x="0" y="0"/>
          <a:ext cx="0" cy="0"/>
          <a:chOff x="0" y="0"/>
          <a:chExt cx="0" cy="0"/>
        </a:xfrm>
      </p:grpSpPr>
      <p:sp>
        <p:nvSpPr>
          <p:cNvPr id="97" name="Freeform: Shape 96">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Shape 100">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Graphic 34" descr="Statistics with solid fill">
            <a:extLst>
              <a:ext uri="{FF2B5EF4-FFF2-40B4-BE49-F238E27FC236}">
                <a16:creationId xmlns:a16="http://schemas.microsoft.com/office/drawing/2014/main" id="{C7AB1110-D37E-C1AD-2C05-10CFB82EF6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3433" y="523440"/>
            <a:ext cx="2482726" cy="2482726"/>
          </a:xfrm>
          <a:prstGeom prst="rect">
            <a:avLst/>
          </a:prstGeom>
        </p:spPr>
      </p:pic>
      <p:pic>
        <p:nvPicPr>
          <p:cNvPr id="31" name="Graphic 30" descr="Computer with solid fill">
            <a:extLst>
              <a:ext uri="{FF2B5EF4-FFF2-40B4-BE49-F238E27FC236}">
                <a16:creationId xmlns:a16="http://schemas.microsoft.com/office/drawing/2014/main" id="{8E960F16-1542-98CD-882B-5F58AF60D0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5451" y="853097"/>
            <a:ext cx="1957383" cy="1957383"/>
          </a:xfrm>
          <a:prstGeom prst="rect">
            <a:avLst/>
          </a:prstGeom>
        </p:spPr>
      </p:pic>
      <p:pic>
        <p:nvPicPr>
          <p:cNvPr id="27" name="Graphic 26" descr="Programmer male with solid fill">
            <a:extLst>
              <a:ext uri="{FF2B5EF4-FFF2-40B4-BE49-F238E27FC236}">
                <a16:creationId xmlns:a16="http://schemas.microsoft.com/office/drawing/2014/main" id="{FAE35B91-DC13-DA54-5833-AB401EBBD6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54776" y="698176"/>
            <a:ext cx="2267225" cy="2267225"/>
          </a:xfrm>
          <a:prstGeom prst="rect">
            <a:avLst/>
          </a:prstGeom>
        </p:spPr>
      </p:pic>
      <p:sp>
        <p:nvSpPr>
          <p:cNvPr id="103" name="Freeform: Shape 102">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Shape 104">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22" descr="Server with solid fill">
            <a:extLst>
              <a:ext uri="{FF2B5EF4-FFF2-40B4-BE49-F238E27FC236}">
                <a16:creationId xmlns:a16="http://schemas.microsoft.com/office/drawing/2014/main" id="{47D145E4-60D9-4AA2-C1D8-68D1F255BC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032" y="4028704"/>
            <a:ext cx="2007031" cy="2007031"/>
          </a:xfrm>
          <a:prstGeom prst="rect">
            <a:avLst/>
          </a:prstGeom>
        </p:spPr>
      </p:pic>
      <p:pic>
        <p:nvPicPr>
          <p:cNvPr id="25" name="Graphic 24" descr="Web design with solid fill">
            <a:extLst>
              <a:ext uri="{FF2B5EF4-FFF2-40B4-BE49-F238E27FC236}">
                <a16:creationId xmlns:a16="http://schemas.microsoft.com/office/drawing/2014/main" id="{0F40010D-27B3-E076-453D-146B6B9243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43208" y="4072506"/>
            <a:ext cx="1919427" cy="1919427"/>
          </a:xfrm>
          <a:prstGeom prst="rect">
            <a:avLst/>
          </a:prstGeom>
        </p:spPr>
      </p:pic>
      <p:pic>
        <p:nvPicPr>
          <p:cNvPr id="38" name="Graphic 37" descr="Bar graph with upward trend with solid fill">
            <a:extLst>
              <a:ext uri="{FF2B5EF4-FFF2-40B4-BE49-F238E27FC236}">
                <a16:creationId xmlns:a16="http://schemas.microsoft.com/office/drawing/2014/main" id="{E9795A12-8A9F-DF24-B575-991E2F34B7C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50942" y="3971864"/>
            <a:ext cx="2290236" cy="2290236"/>
          </a:xfrm>
          <a:prstGeom prst="rect">
            <a:avLst/>
          </a:prstGeom>
        </p:spPr>
      </p:pic>
      <p:sp>
        <p:nvSpPr>
          <p:cNvPr id="39" name="Rectangle 38">
            <a:extLst>
              <a:ext uri="{FF2B5EF4-FFF2-40B4-BE49-F238E27FC236}">
                <a16:creationId xmlns:a16="http://schemas.microsoft.com/office/drawing/2014/main" id="{282F70B4-5CE9-DC1A-181E-4EDD30B8A17F}"/>
              </a:ext>
            </a:extLst>
          </p:cNvPr>
          <p:cNvSpPr/>
          <p:nvPr/>
        </p:nvSpPr>
        <p:spPr>
          <a:xfrm>
            <a:off x="-3039" y="82295"/>
            <a:ext cx="12195038" cy="6858000"/>
          </a:xfrm>
          <a:prstGeom prst="rect">
            <a:avLst/>
          </a:prstGeom>
          <a:solidFill>
            <a:srgbClr val="080042">
              <a:alpha val="8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79BBBB9A-4F35-45B7-DBF9-2751B92FF790}"/>
              </a:ext>
            </a:extLst>
          </p:cNvPr>
          <p:cNvSpPr txBox="1"/>
          <p:nvPr/>
        </p:nvSpPr>
        <p:spPr>
          <a:xfrm>
            <a:off x="93379" y="55546"/>
            <a:ext cx="7106060" cy="707886"/>
          </a:xfrm>
          <a:prstGeom prst="rect">
            <a:avLst/>
          </a:prstGeom>
          <a:noFill/>
        </p:spPr>
        <p:txBody>
          <a:bodyPr wrap="square" rtlCol="0">
            <a:spAutoFit/>
          </a:bodyPr>
          <a:lstStyle/>
          <a:p>
            <a:r>
              <a:rPr lang="en-US" sz="4000" dirty="0">
                <a:solidFill>
                  <a:schemeClr val="bg1"/>
                </a:solidFill>
                <a:latin typeface="Avenir Next LT Pro Demi" panose="020B0704020202020204" pitchFamily="34" charset="0"/>
              </a:rPr>
              <a:t>Visualizations:</a:t>
            </a:r>
            <a:endParaRPr lang="en-US" dirty="0">
              <a:solidFill>
                <a:schemeClr val="bg1"/>
              </a:solidFill>
              <a:latin typeface="Avenir Next LT Pro Demi" panose="020B0704020202020204" pitchFamily="34" charset="0"/>
            </a:endParaRPr>
          </a:p>
        </p:txBody>
      </p:sp>
      <p:pic>
        <p:nvPicPr>
          <p:cNvPr id="2" name="Picture 1">
            <a:extLst>
              <a:ext uri="{FF2B5EF4-FFF2-40B4-BE49-F238E27FC236}">
                <a16:creationId xmlns:a16="http://schemas.microsoft.com/office/drawing/2014/main" id="{A78A7531-D3A0-7DA6-1797-9DF970EB96A3}"/>
              </a:ext>
            </a:extLst>
          </p:cNvPr>
          <p:cNvPicPr>
            <a:picLocks noChangeAspect="1"/>
          </p:cNvPicPr>
          <p:nvPr/>
        </p:nvPicPr>
        <p:blipFill>
          <a:blip r:embed="rId17"/>
          <a:srcRect/>
          <a:stretch/>
        </p:blipFill>
        <p:spPr bwMode="auto">
          <a:xfrm>
            <a:off x="4430942" y="1582710"/>
            <a:ext cx="3757295" cy="2596377"/>
          </a:xfrm>
          <a:prstGeom prst="rect">
            <a:avLst/>
          </a:prstGeom>
          <a:noFill/>
          <a:ln>
            <a:noFill/>
          </a:ln>
        </p:spPr>
      </p:pic>
      <p:sp>
        <p:nvSpPr>
          <p:cNvPr id="3" name="TextBox 2">
            <a:extLst>
              <a:ext uri="{FF2B5EF4-FFF2-40B4-BE49-F238E27FC236}">
                <a16:creationId xmlns:a16="http://schemas.microsoft.com/office/drawing/2014/main" id="{ED6E3145-F8DA-9FCC-1F82-F679615A26F9}"/>
              </a:ext>
            </a:extLst>
          </p:cNvPr>
          <p:cNvSpPr txBox="1"/>
          <p:nvPr/>
        </p:nvSpPr>
        <p:spPr>
          <a:xfrm>
            <a:off x="2128111" y="4904888"/>
            <a:ext cx="8296186" cy="923330"/>
          </a:xfrm>
          <a:prstGeom prst="rect">
            <a:avLst/>
          </a:prstGeom>
          <a:noFill/>
        </p:spPr>
        <p:txBody>
          <a:bodyPr wrap="square" rtlCol="0">
            <a:spAutoFit/>
          </a:bodyPr>
          <a:lstStyle/>
          <a:p>
            <a:pPr marL="9525" marR="215265">
              <a:spcBef>
                <a:spcPts val="127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Boxplot summary that defines n = 39775 and is a strong variable of anxiety that we have used in ANOVA to determine if the means of TIPI4 is same / equal to 0 to the means of all the DASS scores or not. </a:t>
            </a:r>
          </a:p>
        </p:txBody>
      </p:sp>
      <p:pic>
        <p:nvPicPr>
          <p:cNvPr id="7" name="Audio 6">
            <a:extLst>
              <a:ext uri="{FF2B5EF4-FFF2-40B4-BE49-F238E27FC236}">
                <a16:creationId xmlns:a16="http://schemas.microsoft.com/office/drawing/2014/main" id="{CDDEA403-819F-7EF5-A5E1-86A1BC5E0B98}"/>
              </a:ext>
            </a:extLst>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64521489"/>
      </p:ext>
    </p:extLst>
  </p:cSld>
  <p:clrMapOvr>
    <a:masterClrMapping/>
  </p:clrMapOvr>
  <mc:AlternateContent xmlns:mc="http://schemas.openxmlformats.org/markup-compatibility/2006">
    <mc:Choice xmlns:p14="http://schemas.microsoft.com/office/powerpoint/2010/main" Requires="p14">
      <p:transition spd="med" p14:dur="700" advTm="13546">
        <p:fade/>
      </p:transition>
    </mc:Choice>
    <mc:Fallback>
      <p:transition spd="med" advTm="135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ppt_x"/>
                                          </p:val>
                                        </p:tav>
                                        <p:tav tm="100000">
                                          <p:val>
                                            <p:strVal val="#ppt_x"/>
                                          </p:val>
                                        </p:tav>
                                      </p:tavLst>
                                    </p:anim>
                                    <p:anim calcmode="lin" valueType="num">
                                      <p:cBhvr additive="base">
                                        <p:cTn id="12" dur="500" fill="hold"/>
                                        <p:tgtEl>
                                          <p:spTgt spid="110"/>
                                        </p:tgtEl>
                                        <p:attrNameLst>
                                          <p:attrName>ppt_y</p:attrName>
                                        </p:attrNameLst>
                                      </p:cBhvr>
                                      <p:tavLst>
                                        <p:tav tm="0">
                                          <p:val>
                                            <p:strVal val="1+#ppt_h/2"/>
                                          </p:val>
                                        </p:tav>
                                        <p:tav tm="100000">
                                          <p:val>
                                            <p:strVal val="#ppt_y"/>
                                          </p:val>
                                        </p:tav>
                                      </p:tavLst>
                                    </p:anim>
                                  </p:childTnLst>
                                </p:cTn>
                              </p:par>
                              <p:par>
                                <p:cTn id="13" presetID="14"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500"/>
                            </p:stCondLst>
                            <p:childTnLst>
                              <p:par>
                                <p:cTn id="17" presetID="6" presetClass="entr" presetSubtype="16"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7"/>
                </p:tgtEl>
              </p:cMediaNode>
            </p:audio>
          </p:childTnLst>
        </p:cTn>
      </p:par>
    </p:tnLst>
    <p:bldLst>
      <p:bldP spid="110"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16200000" scaled="1"/>
          <a:tileRect/>
        </a:gradFill>
        <a:effectLst/>
      </p:bgPr>
    </p:bg>
    <p:spTree>
      <p:nvGrpSpPr>
        <p:cNvPr id="1" name=""/>
        <p:cNvGrpSpPr/>
        <p:nvPr/>
      </p:nvGrpSpPr>
      <p:grpSpPr>
        <a:xfrm>
          <a:off x="0" y="0"/>
          <a:ext cx="0" cy="0"/>
          <a:chOff x="0" y="0"/>
          <a:chExt cx="0" cy="0"/>
        </a:xfrm>
      </p:grpSpPr>
      <p:pic>
        <p:nvPicPr>
          <p:cNvPr id="35" name="Graphic 34" descr="Statistics with solid fill">
            <a:extLst>
              <a:ext uri="{FF2B5EF4-FFF2-40B4-BE49-F238E27FC236}">
                <a16:creationId xmlns:a16="http://schemas.microsoft.com/office/drawing/2014/main" id="{C7AB1110-D37E-C1AD-2C05-10CFB82EF6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3433" y="523440"/>
            <a:ext cx="2482726" cy="2482726"/>
          </a:xfrm>
          <a:prstGeom prst="rect">
            <a:avLst/>
          </a:prstGeom>
        </p:spPr>
      </p:pic>
      <p:pic>
        <p:nvPicPr>
          <p:cNvPr id="31" name="Graphic 30" descr="Computer with solid fill">
            <a:extLst>
              <a:ext uri="{FF2B5EF4-FFF2-40B4-BE49-F238E27FC236}">
                <a16:creationId xmlns:a16="http://schemas.microsoft.com/office/drawing/2014/main" id="{8E960F16-1542-98CD-882B-5F58AF60D0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5451" y="853097"/>
            <a:ext cx="1957383" cy="1957383"/>
          </a:xfrm>
          <a:prstGeom prst="rect">
            <a:avLst/>
          </a:prstGeom>
        </p:spPr>
      </p:pic>
      <p:pic>
        <p:nvPicPr>
          <p:cNvPr id="27" name="Graphic 26" descr="Programmer male with solid fill">
            <a:extLst>
              <a:ext uri="{FF2B5EF4-FFF2-40B4-BE49-F238E27FC236}">
                <a16:creationId xmlns:a16="http://schemas.microsoft.com/office/drawing/2014/main" id="{FAE35B91-DC13-DA54-5833-AB401EBBD6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54776" y="698176"/>
            <a:ext cx="2267225" cy="2267225"/>
          </a:xfrm>
          <a:prstGeom prst="rect">
            <a:avLst/>
          </a:prstGeom>
        </p:spPr>
      </p:pic>
      <p:pic>
        <p:nvPicPr>
          <p:cNvPr id="23" name="Graphic 22" descr="Server with solid fill">
            <a:extLst>
              <a:ext uri="{FF2B5EF4-FFF2-40B4-BE49-F238E27FC236}">
                <a16:creationId xmlns:a16="http://schemas.microsoft.com/office/drawing/2014/main" id="{47D145E4-60D9-4AA2-C1D8-68D1F255BC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1032" y="4028704"/>
            <a:ext cx="2007031" cy="2007031"/>
          </a:xfrm>
          <a:prstGeom prst="rect">
            <a:avLst/>
          </a:prstGeom>
        </p:spPr>
      </p:pic>
      <p:pic>
        <p:nvPicPr>
          <p:cNvPr id="25" name="Graphic 24" descr="Web design with solid fill">
            <a:extLst>
              <a:ext uri="{FF2B5EF4-FFF2-40B4-BE49-F238E27FC236}">
                <a16:creationId xmlns:a16="http://schemas.microsoft.com/office/drawing/2014/main" id="{0F40010D-27B3-E076-453D-146B6B9243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43208" y="4072506"/>
            <a:ext cx="1919427" cy="1919427"/>
          </a:xfrm>
          <a:prstGeom prst="rect">
            <a:avLst/>
          </a:prstGeom>
        </p:spPr>
      </p:pic>
      <p:pic>
        <p:nvPicPr>
          <p:cNvPr id="38" name="Graphic 37" descr="Bar graph with upward trend with solid fill">
            <a:extLst>
              <a:ext uri="{FF2B5EF4-FFF2-40B4-BE49-F238E27FC236}">
                <a16:creationId xmlns:a16="http://schemas.microsoft.com/office/drawing/2014/main" id="{E9795A12-8A9F-DF24-B575-991E2F34B7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50942" y="3971864"/>
            <a:ext cx="2290236" cy="2290236"/>
          </a:xfrm>
          <a:prstGeom prst="rect">
            <a:avLst/>
          </a:prstGeom>
        </p:spPr>
      </p:pic>
      <p:sp>
        <p:nvSpPr>
          <p:cNvPr id="39" name="Rectangle 38">
            <a:extLst>
              <a:ext uri="{FF2B5EF4-FFF2-40B4-BE49-F238E27FC236}">
                <a16:creationId xmlns:a16="http://schemas.microsoft.com/office/drawing/2014/main" id="{282F70B4-5CE9-DC1A-181E-4EDD30B8A17F}"/>
              </a:ext>
            </a:extLst>
          </p:cNvPr>
          <p:cNvSpPr/>
          <p:nvPr/>
        </p:nvSpPr>
        <p:spPr>
          <a:xfrm>
            <a:off x="-3038" y="100654"/>
            <a:ext cx="12195038" cy="6858000"/>
          </a:xfrm>
          <a:prstGeom prst="rect">
            <a:avLst/>
          </a:prstGeom>
          <a:solidFill>
            <a:srgbClr val="080042">
              <a:alpha val="8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82ADA5-08F6-5C3D-C93F-055F2D44FF71}"/>
              </a:ext>
            </a:extLst>
          </p:cNvPr>
          <p:cNvSpPr>
            <a:spLocks noGrp="1"/>
          </p:cNvSpPr>
          <p:nvPr>
            <p:ph type="title"/>
          </p:nvPr>
        </p:nvSpPr>
        <p:spPr>
          <a:xfrm>
            <a:off x="469999" y="278903"/>
            <a:ext cx="9601200" cy="1485900"/>
          </a:xfrm>
        </p:spPr>
        <p:txBody>
          <a:bodyPr/>
          <a:lstStyle/>
          <a:p>
            <a:r>
              <a:rPr lang="en-US" sz="4400" dirty="0">
                <a:solidFill>
                  <a:schemeClr val="bg1"/>
                </a:solidFill>
                <a:latin typeface="Avenir Next LT Pro Demi" panose="020B0704020202020204" pitchFamily="34" charset="0"/>
              </a:rPr>
              <a:t>Understanding Results/Output:</a:t>
            </a:r>
            <a:br>
              <a:rPr lang="en-US" dirty="0">
                <a:solidFill>
                  <a:schemeClr val="bg1"/>
                </a:solidFill>
                <a:latin typeface="Avenir Next LT Pro Demi" panose="020B0704020202020204" pitchFamily="34" charset="0"/>
              </a:rPr>
            </a:br>
            <a:endParaRPr lang="en-US" dirty="0"/>
          </a:p>
        </p:txBody>
      </p:sp>
      <p:sp>
        <p:nvSpPr>
          <p:cNvPr id="3" name="Content Placeholder 2">
            <a:extLst>
              <a:ext uri="{FF2B5EF4-FFF2-40B4-BE49-F238E27FC236}">
                <a16:creationId xmlns:a16="http://schemas.microsoft.com/office/drawing/2014/main" id="{27A14BC9-FB34-F57E-7A86-245C066A7AEF}"/>
              </a:ext>
            </a:extLst>
          </p:cNvPr>
          <p:cNvSpPr>
            <a:spLocks noGrp="1"/>
          </p:cNvSpPr>
          <p:nvPr>
            <p:ph idx="1"/>
          </p:nvPr>
        </p:nvSpPr>
        <p:spPr>
          <a:xfrm>
            <a:off x="469999" y="1236130"/>
            <a:ext cx="4438885" cy="627236"/>
          </a:xfrm>
        </p:spPr>
        <p:txBody>
          <a:bodyPr/>
          <a:lstStyle/>
          <a:p>
            <a:r>
              <a:rPr lang="en-US" sz="1800" b="1" u="sng" dirty="0">
                <a:solidFill>
                  <a:schemeClr val="bg1"/>
                </a:solidFill>
                <a:effectLst/>
                <a:latin typeface="Times New Roman" panose="02020603050405020304" pitchFamily="18" charset="0"/>
                <a:ea typeface="Times New Roman" panose="02020603050405020304" pitchFamily="18" charset="0"/>
              </a:rPr>
              <a:t>Hypothesis Testing Using ANOVA</a:t>
            </a:r>
            <a:r>
              <a:rPr lang="en-US" dirty="0">
                <a:solidFill>
                  <a:schemeClr val="bg1"/>
                </a:solidFill>
                <a:effectLst/>
              </a:rPr>
              <a:t> </a:t>
            </a:r>
            <a:endParaRPr lang="en-US"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B6A4303F-F868-BBC8-30D5-E8D7CCFF409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r="42408"/>
          <a:stretch/>
        </p:blipFill>
        <p:spPr>
          <a:xfrm>
            <a:off x="1015945" y="2086802"/>
            <a:ext cx="3746998" cy="381144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34D5937-8172-20C8-09A3-D1F5CB0E0118}"/>
              </a:ext>
            </a:extLst>
          </p:cNvPr>
          <p:cNvPicPr>
            <a:picLocks noChangeAspect="1"/>
          </p:cNvPicPr>
          <p:nvPr/>
        </p:nvPicPr>
        <p:blipFill rotWithShape="1">
          <a:blip r:embed="rId17">
            <a:extLst>
              <a:ext uri="{28A0092B-C50C-407E-A947-70E740481C1C}">
                <a14:useLocalDpi xmlns:a14="http://schemas.microsoft.com/office/drawing/2010/main" val="0"/>
              </a:ext>
            </a:extLst>
          </a:blip>
          <a:srcRect r="21911"/>
          <a:stretch/>
        </p:blipFill>
        <p:spPr>
          <a:xfrm>
            <a:off x="5792235" y="1068296"/>
            <a:ext cx="4346984" cy="5541264"/>
          </a:xfrm>
          <a:prstGeom prst="rect">
            <a:avLst/>
          </a:prstGeom>
        </p:spPr>
      </p:pic>
      <p:sp>
        <p:nvSpPr>
          <p:cNvPr id="6" name="Content Placeholder 2">
            <a:extLst>
              <a:ext uri="{FF2B5EF4-FFF2-40B4-BE49-F238E27FC236}">
                <a16:creationId xmlns:a16="http://schemas.microsoft.com/office/drawing/2014/main" id="{9BF6123C-A528-D9C9-F1F1-BA440BC83F94}"/>
              </a:ext>
            </a:extLst>
          </p:cNvPr>
          <p:cNvSpPr txBox="1">
            <a:spLocks/>
          </p:cNvSpPr>
          <p:nvPr/>
        </p:nvSpPr>
        <p:spPr>
          <a:xfrm>
            <a:off x="1760324" y="6020942"/>
            <a:ext cx="1858233" cy="62723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sz="1800" b="1" u="sng" dirty="0">
                <a:solidFill>
                  <a:schemeClr val="bg1"/>
                </a:solidFill>
                <a:latin typeface="Times New Roman" panose="02020603050405020304" pitchFamily="18" charset="0"/>
                <a:ea typeface="Times New Roman" panose="02020603050405020304" pitchFamily="18" charset="0"/>
              </a:rPr>
              <a:t>Problem 1</a:t>
            </a:r>
            <a:endParaRPr lang="en-US" dirty="0">
              <a:solidFill>
                <a:schemeClr val="bg1"/>
              </a:solidFill>
            </a:endParaRPr>
          </a:p>
        </p:txBody>
      </p:sp>
      <p:sp>
        <p:nvSpPr>
          <p:cNvPr id="7" name="Content Placeholder 2">
            <a:extLst>
              <a:ext uri="{FF2B5EF4-FFF2-40B4-BE49-F238E27FC236}">
                <a16:creationId xmlns:a16="http://schemas.microsoft.com/office/drawing/2014/main" id="{62C7621E-B53E-CC8F-9507-495B9D587F56}"/>
              </a:ext>
            </a:extLst>
          </p:cNvPr>
          <p:cNvSpPr txBox="1">
            <a:spLocks/>
          </p:cNvSpPr>
          <p:nvPr/>
        </p:nvSpPr>
        <p:spPr>
          <a:xfrm>
            <a:off x="10431041" y="3678908"/>
            <a:ext cx="1858233" cy="62723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sz="1800" b="1" u="sng" dirty="0">
                <a:solidFill>
                  <a:schemeClr val="bg1"/>
                </a:solidFill>
                <a:latin typeface="Times New Roman" panose="02020603050405020304" pitchFamily="18" charset="0"/>
                <a:ea typeface="Times New Roman" panose="02020603050405020304" pitchFamily="18" charset="0"/>
              </a:rPr>
              <a:t>Problem 2</a:t>
            </a:r>
            <a:endParaRPr lang="en-US" dirty="0">
              <a:solidFill>
                <a:schemeClr val="bg1"/>
              </a:solidFill>
            </a:endParaRPr>
          </a:p>
        </p:txBody>
      </p:sp>
      <p:pic>
        <p:nvPicPr>
          <p:cNvPr id="10" name="Audio 9">
            <a:extLst>
              <a:ext uri="{FF2B5EF4-FFF2-40B4-BE49-F238E27FC236}">
                <a16:creationId xmlns:a16="http://schemas.microsoft.com/office/drawing/2014/main" id="{8D3B478A-4302-3A1A-868E-964F77A38A34}"/>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04857935"/>
      </p:ext>
    </p:extLst>
  </p:cSld>
  <p:clrMapOvr>
    <a:masterClrMapping/>
  </p:clrMapOvr>
  <mc:AlternateContent xmlns:mc="http://schemas.openxmlformats.org/markup-compatibility/2006">
    <mc:Choice xmlns:p14="http://schemas.microsoft.com/office/powerpoint/2010/main" Requires="p14">
      <p:transition spd="med" p14:dur="700" advTm="69504">
        <p:fade/>
      </p:transition>
    </mc:Choice>
    <mc:Fallback>
      <p:transition spd="med" advTm="695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4" presetClass="entr" presetSubtype="1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randombar(horizontal)">
                                      <p:cBhvr>
                                        <p:cTn id="9" dur="500"/>
                                        <p:tgtEl>
                                          <p:spTgt spid="4"/>
                                        </p:tgtEl>
                                      </p:cBhvr>
                                    </p:animEffect>
                                  </p:childTnLst>
                                </p:cTn>
                              </p:par>
                              <p:par>
                                <p:cTn id="10" presetID="22" presetClass="entr" presetSubtype="4"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16200000" scaled="1"/>
          <a:tileRect/>
        </a:gradFill>
        <a:effectLst/>
      </p:bgPr>
    </p:bg>
    <p:spTree>
      <p:nvGrpSpPr>
        <p:cNvPr id="1" name=""/>
        <p:cNvGrpSpPr/>
        <p:nvPr/>
      </p:nvGrpSpPr>
      <p:grpSpPr>
        <a:xfrm>
          <a:off x="0" y="0"/>
          <a:ext cx="0" cy="0"/>
          <a:chOff x="0" y="0"/>
          <a:chExt cx="0" cy="0"/>
        </a:xfrm>
      </p:grpSpPr>
      <p:pic>
        <p:nvPicPr>
          <p:cNvPr id="35" name="Graphic 34" descr="Statistics with solid fill">
            <a:extLst>
              <a:ext uri="{FF2B5EF4-FFF2-40B4-BE49-F238E27FC236}">
                <a16:creationId xmlns:a16="http://schemas.microsoft.com/office/drawing/2014/main" id="{C7AB1110-D37E-C1AD-2C05-10CFB82EF6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3433" y="523440"/>
            <a:ext cx="2482726" cy="2482726"/>
          </a:xfrm>
          <a:prstGeom prst="rect">
            <a:avLst/>
          </a:prstGeom>
        </p:spPr>
      </p:pic>
      <p:pic>
        <p:nvPicPr>
          <p:cNvPr id="31" name="Graphic 30" descr="Computer with solid fill">
            <a:extLst>
              <a:ext uri="{FF2B5EF4-FFF2-40B4-BE49-F238E27FC236}">
                <a16:creationId xmlns:a16="http://schemas.microsoft.com/office/drawing/2014/main" id="{8E960F16-1542-98CD-882B-5F58AF60D0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5451" y="853097"/>
            <a:ext cx="1957383" cy="1957383"/>
          </a:xfrm>
          <a:prstGeom prst="rect">
            <a:avLst/>
          </a:prstGeom>
        </p:spPr>
      </p:pic>
      <p:pic>
        <p:nvPicPr>
          <p:cNvPr id="27" name="Graphic 26" descr="Programmer male with solid fill">
            <a:extLst>
              <a:ext uri="{FF2B5EF4-FFF2-40B4-BE49-F238E27FC236}">
                <a16:creationId xmlns:a16="http://schemas.microsoft.com/office/drawing/2014/main" id="{FAE35B91-DC13-DA54-5833-AB401EBBD6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54776" y="698176"/>
            <a:ext cx="2267225" cy="2267225"/>
          </a:xfrm>
          <a:prstGeom prst="rect">
            <a:avLst/>
          </a:prstGeom>
        </p:spPr>
      </p:pic>
      <p:pic>
        <p:nvPicPr>
          <p:cNvPr id="23" name="Graphic 22" descr="Server with solid fill">
            <a:extLst>
              <a:ext uri="{FF2B5EF4-FFF2-40B4-BE49-F238E27FC236}">
                <a16:creationId xmlns:a16="http://schemas.microsoft.com/office/drawing/2014/main" id="{47D145E4-60D9-4AA2-C1D8-68D1F255BC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1032" y="4028704"/>
            <a:ext cx="2007031" cy="2007031"/>
          </a:xfrm>
          <a:prstGeom prst="rect">
            <a:avLst/>
          </a:prstGeom>
        </p:spPr>
      </p:pic>
      <p:pic>
        <p:nvPicPr>
          <p:cNvPr id="25" name="Graphic 24" descr="Web design with solid fill">
            <a:extLst>
              <a:ext uri="{FF2B5EF4-FFF2-40B4-BE49-F238E27FC236}">
                <a16:creationId xmlns:a16="http://schemas.microsoft.com/office/drawing/2014/main" id="{0F40010D-27B3-E076-453D-146B6B9243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43208" y="4072506"/>
            <a:ext cx="1919427" cy="1919427"/>
          </a:xfrm>
          <a:prstGeom prst="rect">
            <a:avLst/>
          </a:prstGeom>
        </p:spPr>
      </p:pic>
      <p:pic>
        <p:nvPicPr>
          <p:cNvPr id="38" name="Graphic 37" descr="Bar graph with upward trend with solid fill">
            <a:extLst>
              <a:ext uri="{FF2B5EF4-FFF2-40B4-BE49-F238E27FC236}">
                <a16:creationId xmlns:a16="http://schemas.microsoft.com/office/drawing/2014/main" id="{E9795A12-8A9F-DF24-B575-991E2F34B7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50942" y="3971864"/>
            <a:ext cx="2290236" cy="2290236"/>
          </a:xfrm>
          <a:prstGeom prst="rect">
            <a:avLst/>
          </a:prstGeom>
        </p:spPr>
      </p:pic>
      <p:sp>
        <p:nvSpPr>
          <p:cNvPr id="39" name="Rectangle 38">
            <a:extLst>
              <a:ext uri="{FF2B5EF4-FFF2-40B4-BE49-F238E27FC236}">
                <a16:creationId xmlns:a16="http://schemas.microsoft.com/office/drawing/2014/main" id="{282F70B4-5CE9-DC1A-181E-4EDD30B8A17F}"/>
              </a:ext>
            </a:extLst>
          </p:cNvPr>
          <p:cNvSpPr/>
          <p:nvPr/>
        </p:nvSpPr>
        <p:spPr>
          <a:xfrm>
            <a:off x="-3038" y="100654"/>
            <a:ext cx="12195038" cy="6858000"/>
          </a:xfrm>
          <a:prstGeom prst="rect">
            <a:avLst/>
          </a:prstGeom>
          <a:solidFill>
            <a:srgbClr val="080042">
              <a:alpha val="8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82ADA5-08F6-5C3D-C93F-055F2D44FF71}"/>
              </a:ext>
            </a:extLst>
          </p:cNvPr>
          <p:cNvSpPr>
            <a:spLocks noGrp="1"/>
          </p:cNvSpPr>
          <p:nvPr>
            <p:ph type="title"/>
          </p:nvPr>
        </p:nvSpPr>
        <p:spPr>
          <a:xfrm>
            <a:off x="469999" y="278903"/>
            <a:ext cx="9601200" cy="1485900"/>
          </a:xfrm>
        </p:spPr>
        <p:txBody>
          <a:bodyPr/>
          <a:lstStyle/>
          <a:p>
            <a:r>
              <a:rPr lang="en-US" sz="4400" dirty="0">
                <a:solidFill>
                  <a:schemeClr val="bg1"/>
                </a:solidFill>
                <a:latin typeface="Avenir Next LT Pro Demi" panose="020B0704020202020204" pitchFamily="34" charset="0"/>
              </a:rPr>
              <a:t>Understanding Results/Output:</a:t>
            </a:r>
            <a:br>
              <a:rPr lang="en-US" dirty="0">
                <a:solidFill>
                  <a:schemeClr val="bg1"/>
                </a:solidFill>
                <a:latin typeface="Avenir Next LT Pro Demi" panose="020B0704020202020204" pitchFamily="34" charset="0"/>
              </a:rPr>
            </a:br>
            <a:endParaRPr lang="en-US" dirty="0"/>
          </a:p>
        </p:txBody>
      </p:sp>
      <p:sp>
        <p:nvSpPr>
          <p:cNvPr id="3" name="Content Placeholder 2">
            <a:extLst>
              <a:ext uri="{FF2B5EF4-FFF2-40B4-BE49-F238E27FC236}">
                <a16:creationId xmlns:a16="http://schemas.microsoft.com/office/drawing/2014/main" id="{27A14BC9-FB34-F57E-7A86-245C066A7AEF}"/>
              </a:ext>
            </a:extLst>
          </p:cNvPr>
          <p:cNvSpPr>
            <a:spLocks noGrp="1"/>
          </p:cNvSpPr>
          <p:nvPr>
            <p:ph idx="1"/>
          </p:nvPr>
        </p:nvSpPr>
        <p:spPr>
          <a:xfrm>
            <a:off x="469999" y="1236130"/>
            <a:ext cx="4438885" cy="627236"/>
          </a:xfrm>
        </p:spPr>
        <p:txBody>
          <a:bodyPr/>
          <a:lstStyle/>
          <a:p>
            <a:r>
              <a:rPr lang="en-US" sz="1800" b="1" u="sng" dirty="0">
                <a:solidFill>
                  <a:schemeClr val="bg1"/>
                </a:solidFill>
                <a:effectLst/>
                <a:latin typeface="Times New Roman" panose="02020603050405020304" pitchFamily="18" charset="0"/>
                <a:ea typeface="Times New Roman" panose="02020603050405020304" pitchFamily="18" charset="0"/>
              </a:rPr>
              <a:t>Comparing the ML Model Accuracies - </a:t>
            </a:r>
            <a:endParaRPr lang="en-US" dirty="0">
              <a:solidFill>
                <a:schemeClr val="bg1"/>
              </a:solidFill>
            </a:endParaRPr>
          </a:p>
        </p:txBody>
      </p:sp>
      <p:graphicFrame>
        <p:nvGraphicFramePr>
          <p:cNvPr id="9" name="Table 8">
            <a:extLst>
              <a:ext uri="{FF2B5EF4-FFF2-40B4-BE49-F238E27FC236}">
                <a16:creationId xmlns:a16="http://schemas.microsoft.com/office/drawing/2014/main" id="{EE10FBC4-EFC2-9B5A-B0FE-85304D91B873}"/>
              </a:ext>
            </a:extLst>
          </p:cNvPr>
          <p:cNvGraphicFramePr>
            <a:graphicFrameLocks noGrp="1"/>
          </p:cNvGraphicFramePr>
          <p:nvPr>
            <p:extLst>
              <p:ext uri="{D42A27DB-BD31-4B8C-83A1-F6EECF244321}">
                <p14:modId xmlns:p14="http://schemas.microsoft.com/office/powerpoint/2010/main" val="1252962446"/>
              </p:ext>
            </p:extLst>
          </p:nvPr>
        </p:nvGraphicFramePr>
        <p:xfrm>
          <a:off x="80495" y="1730025"/>
          <a:ext cx="5725160" cy="1962150"/>
        </p:xfrm>
        <a:graphic>
          <a:graphicData uri="http://schemas.openxmlformats.org/drawingml/2006/table">
            <a:tbl>
              <a:tblPr firstRow="1" firstCol="1" lastRow="1" lastCol="1" bandRow="1" bandCol="1">
                <a:tableStyleId>{5C22544A-7EE6-4342-B048-85BDC9FD1C3A}</a:tableStyleId>
              </a:tblPr>
              <a:tblGrid>
                <a:gridCol w="1144270">
                  <a:extLst>
                    <a:ext uri="{9D8B030D-6E8A-4147-A177-3AD203B41FA5}">
                      <a16:colId xmlns:a16="http://schemas.microsoft.com/office/drawing/2014/main" val="117138406"/>
                    </a:ext>
                  </a:extLst>
                </a:gridCol>
                <a:gridCol w="1146175">
                  <a:extLst>
                    <a:ext uri="{9D8B030D-6E8A-4147-A177-3AD203B41FA5}">
                      <a16:colId xmlns:a16="http://schemas.microsoft.com/office/drawing/2014/main" val="1482427767"/>
                    </a:ext>
                  </a:extLst>
                </a:gridCol>
                <a:gridCol w="1144270">
                  <a:extLst>
                    <a:ext uri="{9D8B030D-6E8A-4147-A177-3AD203B41FA5}">
                      <a16:colId xmlns:a16="http://schemas.microsoft.com/office/drawing/2014/main" val="2961024612"/>
                    </a:ext>
                  </a:extLst>
                </a:gridCol>
                <a:gridCol w="1144270">
                  <a:extLst>
                    <a:ext uri="{9D8B030D-6E8A-4147-A177-3AD203B41FA5}">
                      <a16:colId xmlns:a16="http://schemas.microsoft.com/office/drawing/2014/main" val="750759201"/>
                    </a:ext>
                  </a:extLst>
                </a:gridCol>
                <a:gridCol w="1146175">
                  <a:extLst>
                    <a:ext uri="{9D8B030D-6E8A-4147-A177-3AD203B41FA5}">
                      <a16:colId xmlns:a16="http://schemas.microsoft.com/office/drawing/2014/main" val="2848934990"/>
                    </a:ext>
                  </a:extLst>
                </a:gridCol>
              </a:tblGrid>
              <a:tr h="307340">
                <a:tc>
                  <a:txBody>
                    <a:bodyPr/>
                    <a:lstStyle/>
                    <a:p>
                      <a:pPr marL="0" marR="0">
                        <a:spcBef>
                          <a:spcPts val="0"/>
                        </a:spcBef>
                        <a:spcAft>
                          <a:spcPts val="0"/>
                        </a:spcAft>
                      </a:pPr>
                      <a:r>
                        <a:rPr lang="en-US" sz="14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10"/>
                        </a:spcBef>
                        <a:spcAft>
                          <a:spcPts val="0"/>
                        </a:spcAft>
                      </a:pPr>
                      <a:r>
                        <a:rPr lang="en-US" sz="1400" spc="-10">
                          <a:effectLst/>
                        </a:rPr>
                        <a:t>precision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10"/>
                        </a:spcBef>
                        <a:spcAft>
                          <a:spcPts val="0"/>
                        </a:spcAft>
                      </a:pPr>
                      <a:r>
                        <a:rPr lang="en-US" sz="1400" spc="-10" dirty="0">
                          <a:effectLst/>
                        </a:rPr>
                        <a:t>recall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10"/>
                        </a:spcBef>
                        <a:spcAft>
                          <a:spcPts val="0"/>
                        </a:spcAft>
                      </a:pPr>
                      <a:r>
                        <a:rPr lang="en-US" sz="1400" spc="-10">
                          <a:effectLst/>
                        </a:rPr>
                        <a:t>f1-score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10"/>
                        </a:spcBef>
                        <a:spcAft>
                          <a:spcPts val="0"/>
                        </a:spcAft>
                      </a:pPr>
                      <a:r>
                        <a:rPr lang="en-US" sz="1400" spc="-10">
                          <a:effectLst/>
                        </a:rPr>
                        <a:t>support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95968047"/>
                  </a:ext>
                </a:extLst>
              </a:tr>
              <a:tr h="306070">
                <a:tc>
                  <a:txBody>
                    <a:bodyPr/>
                    <a:lstStyle/>
                    <a:p>
                      <a:pPr marL="67945" marR="0">
                        <a:spcBef>
                          <a:spcPts val="0"/>
                        </a:spcBef>
                        <a:spcAft>
                          <a:spcPts val="0"/>
                        </a:spcAft>
                      </a:pPr>
                      <a:r>
                        <a:rPr lang="en-US" sz="1400" spc="-50">
                          <a:effectLst/>
                        </a:rPr>
                        <a:t>Extremely Severe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spc="-20">
                          <a:effectLst/>
                        </a:rPr>
                        <a:t>0.78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spc="-20">
                          <a:effectLst/>
                        </a:rPr>
                        <a:t>0.96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spc="-20">
                          <a:effectLst/>
                        </a:rPr>
                        <a:t>0.86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spc="-25">
                          <a:effectLst/>
                        </a:rPr>
                        <a:t>9919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56809144"/>
                  </a:ext>
                </a:extLst>
              </a:tr>
              <a:tr h="307340">
                <a:tc>
                  <a:txBody>
                    <a:bodyPr/>
                    <a:lstStyle/>
                    <a:p>
                      <a:pPr marL="67945" marR="0">
                        <a:spcBef>
                          <a:spcPts val="0"/>
                        </a:spcBef>
                        <a:spcAft>
                          <a:spcPts val="0"/>
                        </a:spcAft>
                      </a:pPr>
                      <a:r>
                        <a:rPr lang="en-US" sz="1400" spc="-50">
                          <a:effectLst/>
                        </a:rPr>
                        <a:t>Moderate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spc="-20">
                          <a:effectLst/>
                        </a:rPr>
                        <a:t>0.51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spc="-20">
                          <a:effectLst/>
                        </a:rPr>
                        <a:t>0.42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spc="-20">
                          <a:effectLst/>
                        </a:rPr>
                        <a:t>0.46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spc="-25">
                          <a:effectLst/>
                        </a:rPr>
                        <a:t>1466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91448131"/>
                  </a:ext>
                </a:extLst>
              </a:tr>
              <a:tr h="307340">
                <a:tc>
                  <a:txBody>
                    <a:bodyPr/>
                    <a:lstStyle/>
                    <a:p>
                      <a:pPr marL="67945" marR="0">
                        <a:spcBef>
                          <a:spcPts val="0"/>
                        </a:spcBef>
                        <a:spcAft>
                          <a:spcPts val="0"/>
                        </a:spcAft>
                      </a:pPr>
                      <a:r>
                        <a:rPr lang="en-US" sz="1400" spc="-50">
                          <a:effectLst/>
                        </a:rPr>
                        <a:t>Severe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spc="-20">
                          <a:effectLst/>
                        </a:rPr>
                        <a:t>0.36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spc="-20">
                          <a:effectLst/>
                        </a:rPr>
                        <a:t>0.08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spc="-20">
                          <a:effectLst/>
                        </a:rPr>
                        <a:t>0.14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spc="-25">
                          <a:effectLst/>
                        </a:rPr>
                        <a:t>2527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34015811"/>
                  </a:ext>
                </a:extLst>
              </a:tr>
              <a:tr h="306070">
                <a:tc>
                  <a:txBody>
                    <a:bodyPr/>
                    <a:lstStyle/>
                    <a:p>
                      <a:pPr marL="67945" marR="0">
                        <a:spcBef>
                          <a:spcPts val="0"/>
                        </a:spcBef>
                        <a:spcAft>
                          <a:spcPts val="0"/>
                        </a:spcAft>
                      </a:pPr>
                      <a:r>
                        <a:rPr lang="en-US" sz="1400" spc="-10">
                          <a:effectLst/>
                        </a:rPr>
                        <a:t>accuracy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4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4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a:effectLst/>
                        </a:rPr>
                        <a:t>0.74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a:effectLst/>
                        </a:rPr>
                        <a:t>13912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02040893"/>
                  </a:ext>
                </a:extLst>
              </a:tr>
              <a:tr h="307340">
                <a:tc>
                  <a:txBody>
                    <a:bodyPr/>
                    <a:lstStyle/>
                    <a:p>
                      <a:pPr marL="67945" marR="0">
                        <a:spcBef>
                          <a:spcPts val="0"/>
                        </a:spcBef>
                        <a:spcAft>
                          <a:spcPts val="0"/>
                        </a:spcAft>
                      </a:pPr>
                      <a:r>
                        <a:rPr lang="en-US" sz="1400">
                          <a:effectLst/>
                        </a:rPr>
                        <a:t>Macro</a:t>
                      </a:r>
                      <a:r>
                        <a:rPr lang="en-US" sz="1400" spc="-10">
                          <a:effectLst/>
                        </a:rPr>
                        <a:t> </a:t>
                      </a:r>
                      <a:r>
                        <a:rPr lang="en-US" sz="1400" spc="-25">
                          <a:effectLst/>
                        </a:rPr>
                        <a:t>avg</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0.55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0.49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a:effectLst/>
                        </a:rPr>
                        <a:t>0.48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dirty="0">
                          <a:effectLst/>
                        </a:rPr>
                        <a:t>13912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09910570"/>
                  </a:ext>
                </a:extLst>
              </a:tr>
            </a:tbl>
          </a:graphicData>
        </a:graphic>
      </p:graphicFrame>
      <p:sp>
        <p:nvSpPr>
          <p:cNvPr id="10" name="Content Placeholder 2">
            <a:extLst>
              <a:ext uri="{FF2B5EF4-FFF2-40B4-BE49-F238E27FC236}">
                <a16:creationId xmlns:a16="http://schemas.microsoft.com/office/drawing/2014/main" id="{D26E6E74-B8CF-35BB-634B-46DCC3CD9475}"/>
              </a:ext>
            </a:extLst>
          </p:cNvPr>
          <p:cNvSpPr txBox="1">
            <a:spLocks/>
          </p:cNvSpPr>
          <p:nvPr/>
        </p:nvSpPr>
        <p:spPr>
          <a:xfrm>
            <a:off x="1068053" y="3841938"/>
            <a:ext cx="2818660" cy="62723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800" b="1" u="sng" dirty="0">
                <a:solidFill>
                  <a:schemeClr val="bg1"/>
                </a:solidFill>
                <a:latin typeface="Times New Roman" panose="02020603050405020304" pitchFamily="18" charset="0"/>
                <a:ea typeface="Times New Roman" panose="02020603050405020304" pitchFamily="18" charset="0"/>
              </a:rPr>
              <a:t>Logistic Regression</a:t>
            </a:r>
            <a:endParaRPr lang="en-US" dirty="0">
              <a:solidFill>
                <a:schemeClr val="bg1"/>
              </a:solidFill>
            </a:endParaRPr>
          </a:p>
        </p:txBody>
      </p:sp>
      <p:graphicFrame>
        <p:nvGraphicFramePr>
          <p:cNvPr id="11" name="Table 10">
            <a:extLst>
              <a:ext uri="{FF2B5EF4-FFF2-40B4-BE49-F238E27FC236}">
                <a16:creationId xmlns:a16="http://schemas.microsoft.com/office/drawing/2014/main" id="{0EC8DACB-BFCA-F8D0-8260-48212B46653A}"/>
              </a:ext>
            </a:extLst>
          </p:cNvPr>
          <p:cNvGraphicFramePr>
            <a:graphicFrameLocks noGrp="1"/>
          </p:cNvGraphicFramePr>
          <p:nvPr>
            <p:extLst>
              <p:ext uri="{D42A27DB-BD31-4B8C-83A1-F6EECF244321}">
                <p14:modId xmlns:p14="http://schemas.microsoft.com/office/powerpoint/2010/main" val="1913730783"/>
              </p:ext>
            </p:extLst>
          </p:nvPr>
        </p:nvGraphicFramePr>
        <p:xfrm>
          <a:off x="6051822" y="1724386"/>
          <a:ext cx="5725160" cy="1962150"/>
        </p:xfrm>
        <a:graphic>
          <a:graphicData uri="http://schemas.openxmlformats.org/drawingml/2006/table">
            <a:tbl>
              <a:tblPr firstRow="1" firstCol="1" lastRow="1" lastCol="1" bandRow="1" bandCol="1">
                <a:tableStyleId>{5C22544A-7EE6-4342-B048-85BDC9FD1C3A}</a:tableStyleId>
              </a:tblPr>
              <a:tblGrid>
                <a:gridCol w="1144270">
                  <a:extLst>
                    <a:ext uri="{9D8B030D-6E8A-4147-A177-3AD203B41FA5}">
                      <a16:colId xmlns:a16="http://schemas.microsoft.com/office/drawing/2014/main" val="2680627374"/>
                    </a:ext>
                  </a:extLst>
                </a:gridCol>
                <a:gridCol w="1146175">
                  <a:extLst>
                    <a:ext uri="{9D8B030D-6E8A-4147-A177-3AD203B41FA5}">
                      <a16:colId xmlns:a16="http://schemas.microsoft.com/office/drawing/2014/main" val="2088445038"/>
                    </a:ext>
                  </a:extLst>
                </a:gridCol>
                <a:gridCol w="1144270">
                  <a:extLst>
                    <a:ext uri="{9D8B030D-6E8A-4147-A177-3AD203B41FA5}">
                      <a16:colId xmlns:a16="http://schemas.microsoft.com/office/drawing/2014/main" val="1962353077"/>
                    </a:ext>
                  </a:extLst>
                </a:gridCol>
                <a:gridCol w="1144270">
                  <a:extLst>
                    <a:ext uri="{9D8B030D-6E8A-4147-A177-3AD203B41FA5}">
                      <a16:colId xmlns:a16="http://schemas.microsoft.com/office/drawing/2014/main" val="3370898928"/>
                    </a:ext>
                  </a:extLst>
                </a:gridCol>
                <a:gridCol w="1146175">
                  <a:extLst>
                    <a:ext uri="{9D8B030D-6E8A-4147-A177-3AD203B41FA5}">
                      <a16:colId xmlns:a16="http://schemas.microsoft.com/office/drawing/2014/main" val="261850926"/>
                    </a:ext>
                  </a:extLst>
                </a:gridCol>
              </a:tblGrid>
              <a:tr h="307340">
                <a:tc>
                  <a:txBody>
                    <a:bodyPr/>
                    <a:lstStyle/>
                    <a:p>
                      <a:pPr marL="0" marR="0">
                        <a:spcBef>
                          <a:spcPts val="0"/>
                        </a:spcBef>
                        <a:spcAft>
                          <a:spcPts val="0"/>
                        </a:spcAft>
                      </a:pPr>
                      <a:r>
                        <a:rPr lang="en-US" sz="14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10"/>
                        </a:spcBef>
                        <a:spcAft>
                          <a:spcPts val="0"/>
                        </a:spcAft>
                      </a:pPr>
                      <a:r>
                        <a:rPr lang="en-US" sz="1400" spc="-10">
                          <a:effectLst/>
                        </a:rPr>
                        <a:t>precision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10"/>
                        </a:spcBef>
                        <a:spcAft>
                          <a:spcPts val="0"/>
                        </a:spcAft>
                      </a:pPr>
                      <a:r>
                        <a:rPr lang="en-US" sz="1400" spc="-10">
                          <a:effectLst/>
                        </a:rPr>
                        <a:t>recall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10"/>
                        </a:spcBef>
                        <a:spcAft>
                          <a:spcPts val="0"/>
                        </a:spcAft>
                      </a:pPr>
                      <a:r>
                        <a:rPr lang="en-US" sz="1400" spc="-10">
                          <a:effectLst/>
                        </a:rPr>
                        <a:t>f1-score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10"/>
                        </a:spcBef>
                        <a:spcAft>
                          <a:spcPts val="0"/>
                        </a:spcAft>
                      </a:pPr>
                      <a:r>
                        <a:rPr lang="en-US" sz="1400" spc="-10">
                          <a:effectLst/>
                        </a:rPr>
                        <a:t>support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73982965"/>
                  </a:ext>
                </a:extLst>
              </a:tr>
              <a:tr h="306070">
                <a:tc>
                  <a:txBody>
                    <a:bodyPr/>
                    <a:lstStyle/>
                    <a:p>
                      <a:pPr marL="67945" marR="0">
                        <a:spcBef>
                          <a:spcPts val="0"/>
                        </a:spcBef>
                        <a:spcAft>
                          <a:spcPts val="0"/>
                        </a:spcAft>
                      </a:pPr>
                      <a:r>
                        <a:rPr lang="en-US" sz="1400" spc="-50">
                          <a:effectLst/>
                        </a:rPr>
                        <a:t>Extremely Severe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0.81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0.89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a:effectLst/>
                        </a:rPr>
                        <a:t>0.85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a:effectLst/>
                        </a:rPr>
                        <a:t>9919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46052320"/>
                  </a:ext>
                </a:extLst>
              </a:tr>
              <a:tr h="307340">
                <a:tc>
                  <a:txBody>
                    <a:bodyPr/>
                    <a:lstStyle/>
                    <a:p>
                      <a:pPr marL="67945" marR="0">
                        <a:spcBef>
                          <a:spcPts val="0"/>
                        </a:spcBef>
                        <a:spcAft>
                          <a:spcPts val="0"/>
                        </a:spcAft>
                      </a:pPr>
                      <a:r>
                        <a:rPr lang="en-US" sz="1400" spc="-50">
                          <a:effectLst/>
                        </a:rPr>
                        <a:t>Moderate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0.43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0.38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a:effectLst/>
                        </a:rPr>
                        <a:t>0.40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a:effectLst/>
                        </a:rPr>
                        <a:t>1466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31432739"/>
                  </a:ext>
                </a:extLst>
              </a:tr>
              <a:tr h="307340">
                <a:tc>
                  <a:txBody>
                    <a:bodyPr/>
                    <a:lstStyle/>
                    <a:p>
                      <a:pPr marL="67945" marR="0">
                        <a:spcBef>
                          <a:spcPts val="0"/>
                        </a:spcBef>
                        <a:spcAft>
                          <a:spcPts val="0"/>
                        </a:spcAft>
                      </a:pPr>
                      <a:r>
                        <a:rPr lang="en-US" sz="1400" spc="-50">
                          <a:effectLst/>
                        </a:rPr>
                        <a:t>Severe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0.33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spc="-20">
                          <a:effectLst/>
                        </a:rPr>
                        <a:t>0.22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spc="-20">
                          <a:effectLst/>
                        </a:rPr>
                        <a:t>0.26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spc="-25">
                          <a:effectLst/>
                        </a:rPr>
                        <a:t>2527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90084740"/>
                  </a:ext>
                </a:extLst>
              </a:tr>
              <a:tr h="306070">
                <a:tc>
                  <a:txBody>
                    <a:bodyPr/>
                    <a:lstStyle/>
                    <a:p>
                      <a:pPr marL="67945" marR="0">
                        <a:spcBef>
                          <a:spcPts val="0"/>
                        </a:spcBef>
                        <a:spcAft>
                          <a:spcPts val="0"/>
                        </a:spcAft>
                      </a:pPr>
                      <a:r>
                        <a:rPr lang="en-US" sz="1400" spc="-10">
                          <a:effectLst/>
                        </a:rPr>
                        <a:t>accuracy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4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4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a:effectLst/>
                        </a:rPr>
                        <a:t>0.71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a:effectLst/>
                        </a:rPr>
                        <a:t>13912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6431965"/>
                  </a:ext>
                </a:extLst>
              </a:tr>
              <a:tr h="307340">
                <a:tc>
                  <a:txBody>
                    <a:bodyPr/>
                    <a:lstStyle/>
                    <a:p>
                      <a:pPr marL="67945" marR="0">
                        <a:spcBef>
                          <a:spcPts val="0"/>
                        </a:spcBef>
                        <a:spcAft>
                          <a:spcPts val="0"/>
                        </a:spcAft>
                      </a:pPr>
                      <a:r>
                        <a:rPr lang="en-US" sz="1400">
                          <a:effectLst/>
                        </a:rPr>
                        <a:t>Macro</a:t>
                      </a:r>
                      <a:r>
                        <a:rPr lang="en-US" sz="1400" spc="-10">
                          <a:effectLst/>
                        </a:rPr>
                        <a:t> </a:t>
                      </a:r>
                      <a:r>
                        <a:rPr lang="en-US" sz="1400" spc="-25">
                          <a:effectLst/>
                        </a:rPr>
                        <a:t>avg</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0.52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0.49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a:effectLst/>
                        </a:rPr>
                        <a:t>0.50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dirty="0">
                          <a:effectLst/>
                        </a:rPr>
                        <a:t>13912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54490880"/>
                  </a:ext>
                </a:extLst>
              </a:tr>
            </a:tbl>
          </a:graphicData>
        </a:graphic>
      </p:graphicFrame>
      <p:sp>
        <p:nvSpPr>
          <p:cNvPr id="12" name="Content Placeholder 2">
            <a:extLst>
              <a:ext uri="{FF2B5EF4-FFF2-40B4-BE49-F238E27FC236}">
                <a16:creationId xmlns:a16="http://schemas.microsoft.com/office/drawing/2014/main" id="{1193477C-D05F-CE36-4B5F-76DFD364FAAA}"/>
              </a:ext>
            </a:extLst>
          </p:cNvPr>
          <p:cNvSpPr txBox="1">
            <a:spLocks/>
          </p:cNvSpPr>
          <p:nvPr/>
        </p:nvSpPr>
        <p:spPr>
          <a:xfrm>
            <a:off x="7388599" y="3837129"/>
            <a:ext cx="2818660" cy="62723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800" b="1" u="sng" dirty="0">
                <a:solidFill>
                  <a:schemeClr val="bg1"/>
                </a:solidFill>
                <a:latin typeface="Times New Roman" panose="02020603050405020304" pitchFamily="18" charset="0"/>
                <a:ea typeface="Times New Roman" panose="02020603050405020304" pitchFamily="18" charset="0"/>
              </a:rPr>
              <a:t>Random Forest</a:t>
            </a:r>
            <a:endParaRPr lang="en-US" dirty="0">
              <a:solidFill>
                <a:schemeClr val="bg1"/>
              </a:solidFill>
            </a:endParaRPr>
          </a:p>
        </p:txBody>
      </p:sp>
      <p:graphicFrame>
        <p:nvGraphicFramePr>
          <p:cNvPr id="13" name="Table 12">
            <a:extLst>
              <a:ext uri="{FF2B5EF4-FFF2-40B4-BE49-F238E27FC236}">
                <a16:creationId xmlns:a16="http://schemas.microsoft.com/office/drawing/2014/main" id="{1A89D36F-17C1-91AA-24EC-614C8BE37E1F}"/>
              </a:ext>
            </a:extLst>
          </p:cNvPr>
          <p:cNvGraphicFramePr>
            <a:graphicFrameLocks noGrp="1"/>
          </p:cNvGraphicFramePr>
          <p:nvPr>
            <p:extLst>
              <p:ext uri="{D42A27DB-BD31-4B8C-83A1-F6EECF244321}">
                <p14:modId xmlns:p14="http://schemas.microsoft.com/office/powerpoint/2010/main" val="330871620"/>
              </p:ext>
            </p:extLst>
          </p:nvPr>
        </p:nvGraphicFramePr>
        <p:xfrm>
          <a:off x="3189242" y="4346565"/>
          <a:ext cx="5725160" cy="1868170"/>
        </p:xfrm>
        <a:graphic>
          <a:graphicData uri="http://schemas.openxmlformats.org/drawingml/2006/table">
            <a:tbl>
              <a:tblPr firstRow="1" firstCol="1" lastRow="1" lastCol="1" bandRow="1" bandCol="1">
                <a:tableStyleId>{5C22544A-7EE6-4342-B048-85BDC9FD1C3A}</a:tableStyleId>
              </a:tblPr>
              <a:tblGrid>
                <a:gridCol w="1144270">
                  <a:extLst>
                    <a:ext uri="{9D8B030D-6E8A-4147-A177-3AD203B41FA5}">
                      <a16:colId xmlns:a16="http://schemas.microsoft.com/office/drawing/2014/main" val="3959593719"/>
                    </a:ext>
                  </a:extLst>
                </a:gridCol>
                <a:gridCol w="1146175">
                  <a:extLst>
                    <a:ext uri="{9D8B030D-6E8A-4147-A177-3AD203B41FA5}">
                      <a16:colId xmlns:a16="http://schemas.microsoft.com/office/drawing/2014/main" val="3485840296"/>
                    </a:ext>
                  </a:extLst>
                </a:gridCol>
                <a:gridCol w="1144270">
                  <a:extLst>
                    <a:ext uri="{9D8B030D-6E8A-4147-A177-3AD203B41FA5}">
                      <a16:colId xmlns:a16="http://schemas.microsoft.com/office/drawing/2014/main" val="208431051"/>
                    </a:ext>
                  </a:extLst>
                </a:gridCol>
                <a:gridCol w="1144270">
                  <a:extLst>
                    <a:ext uri="{9D8B030D-6E8A-4147-A177-3AD203B41FA5}">
                      <a16:colId xmlns:a16="http://schemas.microsoft.com/office/drawing/2014/main" val="4241499922"/>
                    </a:ext>
                  </a:extLst>
                </a:gridCol>
                <a:gridCol w="1146175">
                  <a:extLst>
                    <a:ext uri="{9D8B030D-6E8A-4147-A177-3AD203B41FA5}">
                      <a16:colId xmlns:a16="http://schemas.microsoft.com/office/drawing/2014/main" val="3745060876"/>
                    </a:ext>
                  </a:extLst>
                </a:gridCol>
              </a:tblGrid>
              <a:tr h="0">
                <a:tc>
                  <a:txBody>
                    <a:bodyPr/>
                    <a:lstStyle/>
                    <a:p>
                      <a:pPr marL="0" marR="0">
                        <a:spcBef>
                          <a:spcPts val="0"/>
                        </a:spcBef>
                        <a:spcAft>
                          <a:spcPts val="0"/>
                        </a:spcAft>
                      </a:pPr>
                      <a:r>
                        <a:rPr lang="en-US" sz="14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10"/>
                        </a:spcBef>
                        <a:spcAft>
                          <a:spcPts val="0"/>
                        </a:spcAft>
                      </a:pPr>
                      <a:r>
                        <a:rPr lang="en-US" sz="1400" spc="-10">
                          <a:effectLst/>
                        </a:rPr>
                        <a:t>precision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10"/>
                        </a:spcBef>
                        <a:spcAft>
                          <a:spcPts val="0"/>
                        </a:spcAft>
                      </a:pPr>
                      <a:r>
                        <a:rPr lang="en-US" sz="1400" spc="-10">
                          <a:effectLst/>
                        </a:rPr>
                        <a:t>recall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10"/>
                        </a:spcBef>
                        <a:spcAft>
                          <a:spcPts val="0"/>
                        </a:spcAft>
                      </a:pPr>
                      <a:r>
                        <a:rPr lang="en-US" sz="1400" spc="-10">
                          <a:effectLst/>
                        </a:rPr>
                        <a:t>f1-score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10"/>
                        </a:spcBef>
                        <a:spcAft>
                          <a:spcPts val="0"/>
                        </a:spcAft>
                      </a:pPr>
                      <a:r>
                        <a:rPr lang="en-US" sz="1400" spc="-10">
                          <a:effectLst/>
                        </a:rPr>
                        <a:t>support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68230778"/>
                  </a:ext>
                </a:extLst>
              </a:tr>
              <a:tr h="306070">
                <a:tc>
                  <a:txBody>
                    <a:bodyPr/>
                    <a:lstStyle/>
                    <a:p>
                      <a:pPr marL="67945" marR="0">
                        <a:spcBef>
                          <a:spcPts val="0"/>
                        </a:spcBef>
                        <a:spcAft>
                          <a:spcPts val="0"/>
                        </a:spcAft>
                      </a:pPr>
                      <a:r>
                        <a:rPr lang="en-US" sz="1400" spc="-50">
                          <a:effectLst/>
                        </a:rPr>
                        <a:t>Extremely Severe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0.80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0.89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a:effectLst/>
                        </a:rPr>
                        <a:t>0.84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a:effectLst/>
                        </a:rPr>
                        <a:t>9839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64923608"/>
                  </a:ext>
                </a:extLst>
              </a:tr>
              <a:tr h="307340">
                <a:tc>
                  <a:txBody>
                    <a:bodyPr/>
                    <a:lstStyle/>
                    <a:p>
                      <a:pPr marL="67945" marR="0">
                        <a:spcBef>
                          <a:spcPts val="0"/>
                        </a:spcBef>
                        <a:spcAft>
                          <a:spcPts val="0"/>
                        </a:spcAft>
                      </a:pPr>
                      <a:r>
                        <a:rPr lang="en-US" sz="1400" spc="-50">
                          <a:effectLst/>
                        </a:rPr>
                        <a:t>Moderate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0.45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0.37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a:effectLst/>
                        </a:rPr>
                        <a:t>0.40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a:effectLst/>
                        </a:rPr>
                        <a:t>1508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59965776"/>
                  </a:ext>
                </a:extLst>
              </a:tr>
              <a:tr h="307340">
                <a:tc>
                  <a:txBody>
                    <a:bodyPr/>
                    <a:lstStyle/>
                    <a:p>
                      <a:pPr marL="67945" marR="0">
                        <a:spcBef>
                          <a:spcPts val="0"/>
                        </a:spcBef>
                        <a:spcAft>
                          <a:spcPts val="0"/>
                        </a:spcAft>
                      </a:pPr>
                      <a:r>
                        <a:rPr lang="en-US" sz="1400" spc="-50">
                          <a:effectLst/>
                        </a:rPr>
                        <a:t>Severe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0.32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spc="-20">
                          <a:effectLst/>
                        </a:rPr>
                        <a:t>0.21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spc="-20">
                          <a:effectLst/>
                        </a:rPr>
                        <a:t>0.26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spc="-25">
                          <a:effectLst/>
                        </a:rPr>
                        <a:t>2565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68931536"/>
                  </a:ext>
                </a:extLst>
              </a:tr>
              <a:tr h="306070">
                <a:tc>
                  <a:txBody>
                    <a:bodyPr/>
                    <a:lstStyle/>
                    <a:p>
                      <a:pPr marL="67945" marR="0">
                        <a:spcBef>
                          <a:spcPts val="0"/>
                        </a:spcBef>
                        <a:spcAft>
                          <a:spcPts val="0"/>
                        </a:spcAft>
                      </a:pPr>
                      <a:r>
                        <a:rPr lang="en-US" sz="1400" spc="-10">
                          <a:effectLst/>
                        </a:rPr>
                        <a:t>accuracy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4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4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a:effectLst/>
                        </a:rPr>
                        <a:t>0.71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a:effectLst/>
                        </a:rPr>
                        <a:t>13912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20444717"/>
                  </a:ext>
                </a:extLst>
              </a:tr>
              <a:tr h="307340">
                <a:tc>
                  <a:txBody>
                    <a:bodyPr/>
                    <a:lstStyle/>
                    <a:p>
                      <a:pPr marL="67945" marR="0">
                        <a:spcBef>
                          <a:spcPts val="0"/>
                        </a:spcBef>
                        <a:spcAft>
                          <a:spcPts val="0"/>
                        </a:spcAft>
                      </a:pPr>
                      <a:r>
                        <a:rPr lang="en-US" sz="1400">
                          <a:effectLst/>
                        </a:rPr>
                        <a:t>Macro</a:t>
                      </a:r>
                      <a:r>
                        <a:rPr lang="en-US" sz="1400" spc="-10">
                          <a:effectLst/>
                        </a:rPr>
                        <a:t> </a:t>
                      </a:r>
                      <a:r>
                        <a:rPr lang="en-US" sz="1400" spc="-25">
                          <a:effectLst/>
                        </a:rPr>
                        <a:t>avg</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0.52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marR="0">
                        <a:spcBef>
                          <a:spcPts val="0"/>
                        </a:spcBef>
                        <a:spcAft>
                          <a:spcPts val="0"/>
                        </a:spcAft>
                      </a:pPr>
                      <a:r>
                        <a:rPr lang="en-US" sz="1400">
                          <a:effectLst/>
                        </a:rPr>
                        <a:t>0.49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215" marR="0">
                        <a:spcBef>
                          <a:spcPts val="0"/>
                        </a:spcBef>
                        <a:spcAft>
                          <a:spcPts val="0"/>
                        </a:spcAft>
                      </a:pPr>
                      <a:r>
                        <a:rPr lang="en-US" sz="1400">
                          <a:effectLst/>
                        </a:rPr>
                        <a:t>0.50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marR="0">
                        <a:spcBef>
                          <a:spcPts val="0"/>
                        </a:spcBef>
                        <a:spcAft>
                          <a:spcPts val="0"/>
                        </a:spcAft>
                      </a:pPr>
                      <a:r>
                        <a:rPr lang="en-US" sz="1400" dirty="0">
                          <a:effectLst/>
                        </a:rPr>
                        <a:t>13912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17444090"/>
                  </a:ext>
                </a:extLst>
              </a:tr>
            </a:tbl>
          </a:graphicData>
        </a:graphic>
      </p:graphicFrame>
      <p:sp>
        <p:nvSpPr>
          <p:cNvPr id="15" name="Content Placeholder 2">
            <a:extLst>
              <a:ext uri="{FF2B5EF4-FFF2-40B4-BE49-F238E27FC236}">
                <a16:creationId xmlns:a16="http://schemas.microsoft.com/office/drawing/2014/main" id="{B58B6CB2-77DF-F7A1-C5C9-6C71497797B1}"/>
              </a:ext>
            </a:extLst>
          </p:cNvPr>
          <p:cNvSpPr txBox="1">
            <a:spLocks/>
          </p:cNvSpPr>
          <p:nvPr/>
        </p:nvSpPr>
        <p:spPr>
          <a:xfrm>
            <a:off x="4642492" y="6275818"/>
            <a:ext cx="1453508" cy="62723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800" b="1" u="sng" dirty="0">
                <a:solidFill>
                  <a:schemeClr val="bg1"/>
                </a:solidFill>
                <a:latin typeface="Times New Roman" panose="02020603050405020304" pitchFamily="18" charset="0"/>
                <a:ea typeface="Times New Roman" panose="02020603050405020304" pitchFamily="18" charset="0"/>
              </a:rPr>
              <a:t>SVM</a:t>
            </a:r>
            <a:endParaRPr lang="en-US" dirty="0">
              <a:solidFill>
                <a:schemeClr val="bg1"/>
              </a:solidFill>
            </a:endParaRPr>
          </a:p>
        </p:txBody>
      </p:sp>
      <p:pic>
        <p:nvPicPr>
          <p:cNvPr id="6" name="Audio 5">
            <a:extLst>
              <a:ext uri="{FF2B5EF4-FFF2-40B4-BE49-F238E27FC236}">
                <a16:creationId xmlns:a16="http://schemas.microsoft.com/office/drawing/2014/main" id="{919F7A25-C976-EDE8-DDC2-DBEB8E09FEF7}"/>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41274743"/>
      </p:ext>
    </p:extLst>
  </p:cSld>
  <p:clrMapOvr>
    <a:masterClrMapping/>
  </p:clrMapOvr>
  <mc:AlternateContent xmlns:mc="http://schemas.openxmlformats.org/markup-compatibility/2006">
    <mc:Choice xmlns:p14="http://schemas.microsoft.com/office/powerpoint/2010/main" Requires="p14">
      <p:transition spd="med" p14:dur="700" advTm="20490">
        <p:fade/>
      </p:transition>
    </mc:Choice>
    <mc:Fallback>
      <p:transition spd="med" advTm="204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1+#ppt_h/2"/>
                                          </p:val>
                                        </p:tav>
                                        <p:tav tm="100000">
                                          <p:val>
                                            <p:strVal val="#ppt_y"/>
                                          </p:val>
                                        </p:tav>
                                      </p:tavLst>
                                    </p:anim>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54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0ED1F61-593C-DB07-E411-57975580006B}"/>
              </a:ext>
            </a:extLst>
          </p:cNvPr>
          <p:cNvSpPr txBox="1">
            <a:spLocks/>
          </p:cNvSpPr>
          <p:nvPr/>
        </p:nvSpPr>
        <p:spPr>
          <a:xfrm>
            <a:off x="0" y="324851"/>
            <a:ext cx="5533759" cy="782053"/>
          </a:xfrm>
          <a:prstGeom prst="rect">
            <a:avLst/>
          </a:prstGeom>
        </p:spPr>
        <p:txBody>
          <a:bodyPr vert="horz" lIns="91440" tIns="45720" rIns="91440" bIns="45720" rtlCol="0" anchor="b">
            <a:no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en-US" sz="4400" dirty="0">
                <a:solidFill>
                  <a:schemeClr val="tx1"/>
                </a:solidFill>
                <a:latin typeface="Avenir Next LT Pro Demi" panose="020B0704020202020204" pitchFamily="34" charset="0"/>
              </a:rPr>
              <a:t>Conclusion</a:t>
            </a:r>
            <a:endParaRPr lang="en-US" dirty="0">
              <a:solidFill>
                <a:schemeClr val="tx1"/>
              </a:solidFill>
            </a:endParaRPr>
          </a:p>
        </p:txBody>
      </p:sp>
      <p:sp>
        <p:nvSpPr>
          <p:cNvPr id="4" name="TextBox 3">
            <a:extLst>
              <a:ext uri="{FF2B5EF4-FFF2-40B4-BE49-F238E27FC236}">
                <a16:creationId xmlns:a16="http://schemas.microsoft.com/office/drawing/2014/main" id="{81F41381-28CF-695C-57B1-1439014839B8}"/>
              </a:ext>
            </a:extLst>
          </p:cNvPr>
          <p:cNvSpPr txBox="1"/>
          <p:nvPr/>
        </p:nvSpPr>
        <p:spPr>
          <a:xfrm>
            <a:off x="193480" y="1218877"/>
            <a:ext cx="10791352" cy="5016758"/>
          </a:xfrm>
          <a:prstGeom prst="rect">
            <a:avLst/>
          </a:prstGeom>
          <a:noFill/>
        </p:spPr>
        <p:txBody>
          <a:bodyPr wrap="square" rtlCol="0">
            <a:spAutoFit/>
          </a:bodyPr>
          <a:lstStyle/>
          <a:p>
            <a:r>
              <a:rPr lang="en-US" sz="2000" dirty="0">
                <a:latin typeface="Söhne"/>
              </a:rPr>
              <a:t>The analysis conducted to investigate the associations between demographic variables and mental health outcomes, as measured by the Depression, Anxiety, and Stress Scales (DASS), yielded insightful findings. </a:t>
            </a:r>
          </a:p>
          <a:p>
            <a:endParaRPr lang="en-US" sz="2000" dirty="0">
              <a:latin typeface="Söhne"/>
            </a:endParaRPr>
          </a:p>
          <a:p>
            <a:r>
              <a:rPr lang="en-US" sz="2000" dirty="0">
                <a:latin typeface="Söhne"/>
              </a:rPr>
              <a:t>The statistical tests, including ANOVA or regression analysis (based on the nature of the data), provided robust evidence for the presence of significant associations between at least one demographic variable and mental health outcomes. </a:t>
            </a:r>
          </a:p>
          <a:p>
            <a:pPr marL="0" indent="0">
              <a:buNone/>
            </a:pPr>
            <a:endParaRPr lang="en-US" sz="2000" dirty="0">
              <a:latin typeface="Söhne"/>
            </a:endParaRPr>
          </a:p>
          <a:p>
            <a:r>
              <a:rPr lang="en-US" sz="2000" dirty="0">
                <a:latin typeface="Söhne"/>
              </a:rPr>
              <a:t>The strengths of Logistic Regression, including its simplicity, interpretability, and efficiency in capturing linear relationships, positioned it as the optimal choice for predicting mental health outcomes in this study. </a:t>
            </a:r>
          </a:p>
          <a:p>
            <a:endParaRPr lang="en-US" sz="2000" dirty="0">
              <a:latin typeface="Söhne"/>
            </a:endParaRPr>
          </a:p>
          <a:p>
            <a:r>
              <a:rPr lang="en-US" sz="2000" dirty="0">
                <a:latin typeface="Söhne"/>
              </a:rPr>
              <a:t>While Random Forest and SVM demonstrated commendable performance, the interpretability and transparency offered by Logistic Regression make it a pragmatic choice in a clinical or decision-making context.</a:t>
            </a:r>
          </a:p>
          <a:p>
            <a:pPr marL="0" indent="0">
              <a:buNone/>
            </a:pPr>
            <a:endParaRPr lang="en-US" sz="2000" dirty="0"/>
          </a:p>
        </p:txBody>
      </p:sp>
      <p:pic>
        <p:nvPicPr>
          <p:cNvPr id="6" name="Audio 5">
            <a:extLst>
              <a:ext uri="{FF2B5EF4-FFF2-40B4-BE49-F238E27FC236}">
                <a16:creationId xmlns:a16="http://schemas.microsoft.com/office/drawing/2014/main" id="{8686236B-2788-1629-5BC0-41837D4B80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84803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47624">
        <p159:morph option="byObject"/>
      </p:transition>
    </mc:Choice>
    <mc:Fallback>
      <p:transition spd="slow" advTm="476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42"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par>
                                <p:cTn id="12" presetID="16" presetClass="entr" presetSubtype="2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2911815-89B2-90B7-5D78-DE08022BCDC6}"/>
              </a:ext>
            </a:extLst>
          </p:cNvPr>
          <p:cNvSpPr/>
          <p:nvPr/>
        </p:nvSpPr>
        <p:spPr>
          <a:xfrm>
            <a:off x="7564582" y="1054314"/>
            <a:ext cx="4627418" cy="4770888"/>
          </a:xfrm>
          <a:custGeom>
            <a:avLst/>
            <a:gdLst>
              <a:gd name="connsiteX0" fmla="*/ 5132443 w 7800000"/>
              <a:gd name="connsiteY0" fmla="*/ 8435179 h 9381430"/>
              <a:gd name="connsiteX1" fmla="*/ 5404282 w 7800000"/>
              <a:gd name="connsiteY1" fmla="*/ 8322580 h 9381430"/>
              <a:gd name="connsiteX2" fmla="*/ 5438227 w 7800000"/>
              <a:gd name="connsiteY2" fmla="*/ 8322580 h 9381430"/>
              <a:gd name="connsiteX3" fmla="*/ 5822666 w 7800000"/>
              <a:gd name="connsiteY3" fmla="*/ 8707019 h 9381430"/>
              <a:gd name="connsiteX4" fmla="*/ 5438227 w 7800000"/>
              <a:gd name="connsiteY4" fmla="*/ 9091457 h 9381430"/>
              <a:gd name="connsiteX5" fmla="*/ 5404282 w 7800000"/>
              <a:gd name="connsiteY5" fmla="*/ 9091458 h 9381430"/>
              <a:gd name="connsiteX6" fmla="*/ 5019843 w 7800000"/>
              <a:gd name="connsiteY6" fmla="*/ 8707019 h 9381430"/>
              <a:gd name="connsiteX7" fmla="*/ 5132443 w 7800000"/>
              <a:gd name="connsiteY7" fmla="*/ 8435179 h 9381430"/>
              <a:gd name="connsiteX8" fmla="*/ 3174242 w 7800000"/>
              <a:gd name="connsiteY8" fmla="*/ 7263718 h 9381430"/>
              <a:gd name="connsiteX9" fmla="*/ 3646347 w 7800000"/>
              <a:gd name="connsiteY9" fmla="*/ 7068166 h 9381430"/>
              <a:gd name="connsiteX10" fmla="*/ 4314004 w 7800000"/>
              <a:gd name="connsiteY10" fmla="*/ 7735823 h 9381430"/>
              <a:gd name="connsiteX11" fmla="*/ 4314004 w 7800000"/>
              <a:gd name="connsiteY11" fmla="*/ 8713773 h 9381430"/>
              <a:gd name="connsiteX12" fmla="*/ 3646347 w 7800000"/>
              <a:gd name="connsiteY12" fmla="*/ 9381430 h 9381430"/>
              <a:gd name="connsiteX13" fmla="*/ 2978690 w 7800000"/>
              <a:gd name="connsiteY13" fmla="*/ 8713773 h 9381430"/>
              <a:gd name="connsiteX14" fmla="*/ 2978690 w 7800000"/>
              <a:gd name="connsiteY14" fmla="*/ 7735823 h 9381430"/>
              <a:gd name="connsiteX15" fmla="*/ 3174242 w 7800000"/>
              <a:gd name="connsiteY15" fmla="*/ 7263718 h 9381430"/>
              <a:gd name="connsiteX16" fmla="*/ 6287454 w 7800000"/>
              <a:gd name="connsiteY16" fmla="*/ 4233161 h 9381430"/>
              <a:gd name="connsiteX17" fmla="*/ 6913971 w 7800000"/>
              <a:gd name="connsiteY17" fmla="*/ 3973649 h 9381430"/>
              <a:gd name="connsiteX18" fmla="*/ 7800000 w 7800000"/>
              <a:gd name="connsiteY18" fmla="*/ 4859679 h 9381430"/>
              <a:gd name="connsiteX19" fmla="*/ 7799999 w 7800000"/>
              <a:gd name="connsiteY19" fmla="*/ 7507036 h 9381430"/>
              <a:gd name="connsiteX20" fmla="*/ 6913970 w 7800000"/>
              <a:gd name="connsiteY20" fmla="*/ 8393064 h 9381430"/>
              <a:gd name="connsiteX21" fmla="*/ 6913971 w 7800000"/>
              <a:gd name="connsiteY21" fmla="*/ 8393063 h 9381430"/>
              <a:gd name="connsiteX22" fmla="*/ 6027942 w 7800000"/>
              <a:gd name="connsiteY22" fmla="*/ 7507035 h 9381430"/>
              <a:gd name="connsiteX23" fmla="*/ 6027942 w 7800000"/>
              <a:gd name="connsiteY23" fmla="*/ 4859678 h 9381430"/>
              <a:gd name="connsiteX24" fmla="*/ 6287454 w 7800000"/>
              <a:gd name="connsiteY24" fmla="*/ 4233161 h 9381430"/>
              <a:gd name="connsiteX25" fmla="*/ 5179007 w 7800000"/>
              <a:gd name="connsiteY25" fmla="*/ 3236517 h 9381430"/>
              <a:gd name="connsiteX26" fmla="*/ 5462848 w 7800000"/>
              <a:gd name="connsiteY26" fmla="*/ 3118946 h 9381430"/>
              <a:gd name="connsiteX27" fmla="*/ 5864261 w 7800000"/>
              <a:gd name="connsiteY27" fmla="*/ 3520357 h 9381430"/>
              <a:gd name="connsiteX28" fmla="*/ 5864260 w 7800000"/>
              <a:gd name="connsiteY28" fmla="*/ 7722000 h 9381430"/>
              <a:gd name="connsiteX29" fmla="*/ 5462848 w 7800000"/>
              <a:gd name="connsiteY29" fmla="*/ 8123412 h 9381430"/>
              <a:gd name="connsiteX30" fmla="*/ 5462848 w 7800000"/>
              <a:gd name="connsiteY30" fmla="*/ 8123412 h 9381430"/>
              <a:gd name="connsiteX31" fmla="*/ 5061437 w 7800000"/>
              <a:gd name="connsiteY31" fmla="*/ 7721999 h 9381430"/>
              <a:gd name="connsiteX32" fmla="*/ 5061437 w 7800000"/>
              <a:gd name="connsiteY32" fmla="*/ 3520358 h 9381430"/>
              <a:gd name="connsiteX33" fmla="*/ 5179007 w 7800000"/>
              <a:gd name="connsiteY33" fmla="*/ 3236517 h 9381430"/>
              <a:gd name="connsiteX34" fmla="*/ 1705999 w 7800000"/>
              <a:gd name="connsiteY34" fmla="*/ 5966060 h 9381430"/>
              <a:gd name="connsiteX35" fmla="*/ 2098184 w 7800000"/>
              <a:gd name="connsiteY35" fmla="*/ 5803612 h 9381430"/>
              <a:gd name="connsiteX36" fmla="*/ 2652819 w 7800000"/>
              <a:gd name="connsiteY36" fmla="*/ 6358246 h 9381430"/>
              <a:gd name="connsiteX37" fmla="*/ 2652818 w 7800000"/>
              <a:gd name="connsiteY37" fmla="*/ 7093982 h 9381430"/>
              <a:gd name="connsiteX38" fmla="*/ 2098183 w 7800000"/>
              <a:gd name="connsiteY38" fmla="*/ 7648617 h 9381430"/>
              <a:gd name="connsiteX39" fmla="*/ 2098184 w 7800000"/>
              <a:gd name="connsiteY39" fmla="*/ 7648616 h 9381430"/>
              <a:gd name="connsiteX40" fmla="*/ 1543549 w 7800000"/>
              <a:gd name="connsiteY40" fmla="*/ 7093981 h 9381430"/>
              <a:gd name="connsiteX41" fmla="*/ 1543549 w 7800000"/>
              <a:gd name="connsiteY41" fmla="*/ 6358246 h 9381430"/>
              <a:gd name="connsiteX42" fmla="*/ 1705999 w 7800000"/>
              <a:gd name="connsiteY42" fmla="*/ 5966060 h 9381430"/>
              <a:gd name="connsiteX43" fmla="*/ 195553 w 7800000"/>
              <a:gd name="connsiteY43" fmla="*/ 3954318 h 9381430"/>
              <a:gd name="connsiteX44" fmla="*/ 667658 w 7800000"/>
              <a:gd name="connsiteY44" fmla="*/ 3758766 h 9381430"/>
              <a:gd name="connsiteX45" fmla="*/ 1335314 w 7800000"/>
              <a:gd name="connsiteY45" fmla="*/ 4426424 h 9381430"/>
              <a:gd name="connsiteX46" fmla="*/ 1335314 w 7800000"/>
              <a:gd name="connsiteY46" fmla="*/ 6443909 h 9381430"/>
              <a:gd name="connsiteX47" fmla="*/ 667657 w 7800000"/>
              <a:gd name="connsiteY47" fmla="*/ 7111566 h 9381430"/>
              <a:gd name="connsiteX48" fmla="*/ 0 w 7800000"/>
              <a:gd name="connsiteY48" fmla="*/ 6443909 h 9381430"/>
              <a:gd name="connsiteX49" fmla="*/ 0 w 7800000"/>
              <a:gd name="connsiteY49" fmla="*/ 4426424 h 9381430"/>
              <a:gd name="connsiteX50" fmla="*/ 195553 w 7800000"/>
              <a:gd name="connsiteY50" fmla="*/ 3954318 h 9381430"/>
              <a:gd name="connsiteX51" fmla="*/ 1622035 w 7800000"/>
              <a:gd name="connsiteY51" fmla="*/ 1951336 h 9381430"/>
              <a:gd name="connsiteX52" fmla="*/ 2066417 w 7800000"/>
              <a:gd name="connsiteY52" fmla="*/ 1767267 h 9381430"/>
              <a:gd name="connsiteX53" fmla="*/ 2694869 w 7800000"/>
              <a:gd name="connsiteY53" fmla="*/ 2395719 h 9381430"/>
              <a:gd name="connsiteX54" fmla="*/ 2694868 w 7800000"/>
              <a:gd name="connsiteY54" fmla="*/ 5022399 h 9381430"/>
              <a:gd name="connsiteX55" fmla="*/ 2066416 w 7800000"/>
              <a:gd name="connsiteY55" fmla="*/ 5650851 h 9381430"/>
              <a:gd name="connsiteX56" fmla="*/ 2066417 w 7800000"/>
              <a:gd name="connsiteY56" fmla="*/ 5650850 h 9381430"/>
              <a:gd name="connsiteX57" fmla="*/ 1437965 w 7800000"/>
              <a:gd name="connsiteY57" fmla="*/ 5022398 h 9381430"/>
              <a:gd name="connsiteX58" fmla="*/ 1437965 w 7800000"/>
              <a:gd name="connsiteY58" fmla="*/ 2395719 h 9381430"/>
              <a:gd name="connsiteX59" fmla="*/ 1622035 w 7800000"/>
              <a:gd name="connsiteY59" fmla="*/ 1951336 h 9381430"/>
              <a:gd name="connsiteX60" fmla="*/ 3121841 w 7800000"/>
              <a:gd name="connsiteY60" fmla="*/ 312818 h 9381430"/>
              <a:gd name="connsiteX61" fmla="*/ 3877052 w 7800000"/>
              <a:gd name="connsiteY61" fmla="*/ 0 h 9381430"/>
              <a:gd name="connsiteX62" fmla="*/ 4945082 w 7800000"/>
              <a:gd name="connsiteY62" fmla="*/ 1068029 h 9381430"/>
              <a:gd name="connsiteX63" fmla="*/ 4945081 w 7800000"/>
              <a:gd name="connsiteY63" fmla="*/ 5853633 h 9381430"/>
              <a:gd name="connsiteX64" fmla="*/ 3877051 w 7800000"/>
              <a:gd name="connsiteY64" fmla="*/ 6921663 h 9381430"/>
              <a:gd name="connsiteX65" fmla="*/ 3877052 w 7800000"/>
              <a:gd name="connsiteY65" fmla="*/ 6921662 h 9381430"/>
              <a:gd name="connsiteX66" fmla="*/ 2809022 w 7800000"/>
              <a:gd name="connsiteY66" fmla="*/ 5853632 h 9381430"/>
              <a:gd name="connsiteX67" fmla="*/ 2809023 w 7800000"/>
              <a:gd name="connsiteY67" fmla="*/ 1068029 h 9381430"/>
              <a:gd name="connsiteX68" fmla="*/ 3121841 w 7800000"/>
              <a:gd name="connsiteY68" fmla="*/ 312818 h 938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7800000" h="9381430">
                <a:moveTo>
                  <a:pt x="5132443" y="8435179"/>
                </a:moveTo>
                <a:cubicBezTo>
                  <a:pt x="5202012" y="8365609"/>
                  <a:pt x="5298122" y="8322580"/>
                  <a:pt x="5404282" y="8322580"/>
                </a:cubicBezTo>
                <a:lnTo>
                  <a:pt x="5438227" y="8322580"/>
                </a:lnTo>
                <a:cubicBezTo>
                  <a:pt x="5650547" y="8322580"/>
                  <a:pt x="5822666" y="8494699"/>
                  <a:pt x="5822666" y="8707019"/>
                </a:cubicBezTo>
                <a:cubicBezTo>
                  <a:pt x="5822666" y="8919339"/>
                  <a:pt x="5650547" y="9091458"/>
                  <a:pt x="5438227" y="9091457"/>
                </a:cubicBezTo>
                <a:lnTo>
                  <a:pt x="5404282" y="9091458"/>
                </a:lnTo>
                <a:cubicBezTo>
                  <a:pt x="5191962" y="9091458"/>
                  <a:pt x="5019843" y="8919339"/>
                  <a:pt x="5019843" y="8707019"/>
                </a:cubicBezTo>
                <a:cubicBezTo>
                  <a:pt x="5019844" y="8600858"/>
                  <a:pt x="5062873" y="8504748"/>
                  <a:pt x="5132443" y="8435179"/>
                </a:cubicBezTo>
                <a:close/>
                <a:moveTo>
                  <a:pt x="3174242" y="7263718"/>
                </a:moveTo>
                <a:cubicBezTo>
                  <a:pt x="3295064" y="7142896"/>
                  <a:pt x="3461979" y="7068166"/>
                  <a:pt x="3646347" y="7068166"/>
                </a:cubicBezTo>
                <a:cubicBezTo>
                  <a:pt x="4015084" y="7068166"/>
                  <a:pt x="4314004" y="7367086"/>
                  <a:pt x="4314004" y="7735823"/>
                </a:cubicBezTo>
                <a:lnTo>
                  <a:pt x="4314004" y="8713773"/>
                </a:lnTo>
                <a:cubicBezTo>
                  <a:pt x="4314004" y="9082510"/>
                  <a:pt x="4015084" y="9381430"/>
                  <a:pt x="3646347" y="9381430"/>
                </a:cubicBezTo>
                <a:cubicBezTo>
                  <a:pt x="3277610" y="9381430"/>
                  <a:pt x="2978690" y="9082510"/>
                  <a:pt x="2978690" y="8713773"/>
                </a:cubicBezTo>
                <a:lnTo>
                  <a:pt x="2978690" y="7735823"/>
                </a:lnTo>
                <a:cubicBezTo>
                  <a:pt x="2978690" y="7551455"/>
                  <a:pt x="3053420" y="7384540"/>
                  <a:pt x="3174242" y="7263718"/>
                </a:cubicBezTo>
                <a:close/>
                <a:moveTo>
                  <a:pt x="6287454" y="4233161"/>
                </a:moveTo>
                <a:cubicBezTo>
                  <a:pt x="6447794" y="4072821"/>
                  <a:pt x="6669301" y="3973649"/>
                  <a:pt x="6913971" y="3973649"/>
                </a:cubicBezTo>
                <a:cubicBezTo>
                  <a:pt x="7403311" y="3973650"/>
                  <a:pt x="7800000" y="4370338"/>
                  <a:pt x="7800000" y="4859679"/>
                </a:cubicBezTo>
                <a:cubicBezTo>
                  <a:pt x="7800000" y="5742130"/>
                  <a:pt x="7799999" y="6624584"/>
                  <a:pt x="7799999" y="7507036"/>
                </a:cubicBezTo>
                <a:cubicBezTo>
                  <a:pt x="7799999" y="7996375"/>
                  <a:pt x="7403310" y="8393065"/>
                  <a:pt x="6913970" y="8393064"/>
                </a:cubicBezTo>
                <a:lnTo>
                  <a:pt x="6913971" y="8393063"/>
                </a:lnTo>
                <a:cubicBezTo>
                  <a:pt x="6424631" y="8393064"/>
                  <a:pt x="6027942" y="7996374"/>
                  <a:pt x="6027942" y="7507035"/>
                </a:cubicBezTo>
                <a:lnTo>
                  <a:pt x="6027942" y="4859678"/>
                </a:lnTo>
                <a:cubicBezTo>
                  <a:pt x="6027942" y="4615008"/>
                  <a:pt x="6127114" y="4393501"/>
                  <a:pt x="6287454" y="4233161"/>
                </a:cubicBezTo>
                <a:close/>
                <a:moveTo>
                  <a:pt x="5179007" y="3236517"/>
                </a:moveTo>
                <a:cubicBezTo>
                  <a:pt x="5251649" y="3163875"/>
                  <a:pt x="5352002" y="3118946"/>
                  <a:pt x="5462848" y="3118946"/>
                </a:cubicBezTo>
                <a:cubicBezTo>
                  <a:pt x="5684542" y="3118946"/>
                  <a:pt x="5864261" y="3298664"/>
                  <a:pt x="5864261" y="3520357"/>
                </a:cubicBezTo>
                <a:cubicBezTo>
                  <a:pt x="5864261" y="4920905"/>
                  <a:pt x="5864259" y="6321453"/>
                  <a:pt x="5864260" y="7722000"/>
                </a:cubicBezTo>
                <a:cubicBezTo>
                  <a:pt x="5864259" y="7943695"/>
                  <a:pt x="5684542" y="8123412"/>
                  <a:pt x="5462848" y="8123412"/>
                </a:cubicBezTo>
                <a:lnTo>
                  <a:pt x="5462848" y="8123412"/>
                </a:lnTo>
                <a:cubicBezTo>
                  <a:pt x="5241154" y="8123412"/>
                  <a:pt x="5061437" y="7943693"/>
                  <a:pt x="5061437" y="7721999"/>
                </a:cubicBezTo>
                <a:lnTo>
                  <a:pt x="5061437" y="3520358"/>
                </a:lnTo>
                <a:cubicBezTo>
                  <a:pt x="5061437" y="3409511"/>
                  <a:pt x="5106366" y="3309158"/>
                  <a:pt x="5179007" y="3236517"/>
                </a:cubicBezTo>
                <a:close/>
                <a:moveTo>
                  <a:pt x="1705999" y="5966060"/>
                </a:moveTo>
                <a:cubicBezTo>
                  <a:pt x="1806368" y="5865691"/>
                  <a:pt x="1945027" y="5803611"/>
                  <a:pt x="2098184" y="5803612"/>
                </a:cubicBezTo>
                <a:cubicBezTo>
                  <a:pt x="2404501" y="5803612"/>
                  <a:pt x="2652819" y="6051931"/>
                  <a:pt x="2652819" y="6358246"/>
                </a:cubicBezTo>
                <a:cubicBezTo>
                  <a:pt x="2652819" y="6603492"/>
                  <a:pt x="2652818" y="6848737"/>
                  <a:pt x="2652818" y="7093982"/>
                </a:cubicBezTo>
                <a:cubicBezTo>
                  <a:pt x="2652818" y="7400298"/>
                  <a:pt x="2404499" y="7648617"/>
                  <a:pt x="2098183" y="7648617"/>
                </a:cubicBezTo>
                <a:lnTo>
                  <a:pt x="2098184" y="7648616"/>
                </a:lnTo>
                <a:cubicBezTo>
                  <a:pt x="1791868" y="7648616"/>
                  <a:pt x="1543550" y="7400297"/>
                  <a:pt x="1543549" y="7093981"/>
                </a:cubicBezTo>
                <a:lnTo>
                  <a:pt x="1543549" y="6358246"/>
                </a:lnTo>
                <a:cubicBezTo>
                  <a:pt x="1543550" y="6205088"/>
                  <a:pt x="1605629" y="6066430"/>
                  <a:pt x="1705999" y="5966060"/>
                </a:cubicBezTo>
                <a:close/>
                <a:moveTo>
                  <a:pt x="195553" y="3954318"/>
                </a:moveTo>
                <a:cubicBezTo>
                  <a:pt x="316375" y="3833497"/>
                  <a:pt x="483289" y="3758767"/>
                  <a:pt x="667658" y="3758766"/>
                </a:cubicBezTo>
                <a:cubicBezTo>
                  <a:pt x="1036395" y="3758766"/>
                  <a:pt x="1335315" y="4057686"/>
                  <a:pt x="1335314" y="4426424"/>
                </a:cubicBezTo>
                <a:lnTo>
                  <a:pt x="1335314" y="6443909"/>
                </a:lnTo>
                <a:cubicBezTo>
                  <a:pt x="1335314" y="6812646"/>
                  <a:pt x="1036394" y="7111567"/>
                  <a:pt x="667657" y="7111566"/>
                </a:cubicBezTo>
                <a:cubicBezTo>
                  <a:pt x="298920" y="7111567"/>
                  <a:pt x="1" y="6812646"/>
                  <a:pt x="0" y="6443909"/>
                </a:cubicBezTo>
                <a:lnTo>
                  <a:pt x="0" y="4426424"/>
                </a:lnTo>
                <a:cubicBezTo>
                  <a:pt x="1" y="4242055"/>
                  <a:pt x="74731" y="4075141"/>
                  <a:pt x="195553" y="3954318"/>
                </a:cubicBezTo>
                <a:close/>
                <a:moveTo>
                  <a:pt x="1622035" y="1951336"/>
                </a:moveTo>
                <a:cubicBezTo>
                  <a:pt x="1735762" y="1837609"/>
                  <a:pt x="1892876" y="1767266"/>
                  <a:pt x="2066417" y="1767267"/>
                </a:cubicBezTo>
                <a:cubicBezTo>
                  <a:pt x="2413501" y="1767267"/>
                  <a:pt x="2694869" y="2048635"/>
                  <a:pt x="2694869" y="2395719"/>
                </a:cubicBezTo>
                <a:cubicBezTo>
                  <a:pt x="2694869" y="3271279"/>
                  <a:pt x="2694868" y="4146839"/>
                  <a:pt x="2694868" y="5022399"/>
                </a:cubicBezTo>
                <a:cubicBezTo>
                  <a:pt x="2694868" y="5369483"/>
                  <a:pt x="2413500" y="5650850"/>
                  <a:pt x="2066416" y="5650851"/>
                </a:cubicBezTo>
                <a:lnTo>
                  <a:pt x="2066417" y="5650850"/>
                </a:lnTo>
                <a:cubicBezTo>
                  <a:pt x="1719333" y="5650850"/>
                  <a:pt x="1437965" y="5369482"/>
                  <a:pt x="1437965" y="5022398"/>
                </a:cubicBezTo>
                <a:lnTo>
                  <a:pt x="1437965" y="2395719"/>
                </a:lnTo>
                <a:cubicBezTo>
                  <a:pt x="1437966" y="2222176"/>
                  <a:pt x="1508307" y="2065064"/>
                  <a:pt x="1622035" y="1951336"/>
                </a:cubicBezTo>
                <a:close/>
                <a:moveTo>
                  <a:pt x="3121841" y="312818"/>
                </a:moveTo>
                <a:cubicBezTo>
                  <a:pt x="3315116" y="119542"/>
                  <a:pt x="3582124" y="-1"/>
                  <a:pt x="3877052" y="0"/>
                </a:cubicBezTo>
                <a:cubicBezTo>
                  <a:pt x="4466909" y="-1"/>
                  <a:pt x="4945083" y="478172"/>
                  <a:pt x="4945082" y="1068029"/>
                </a:cubicBezTo>
                <a:cubicBezTo>
                  <a:pt x="4945082" y="2663230"/>
                  <a:pt x="4945081" y="4258432"/>
                  <a:pt x="4945081" y="5853633"/>
                </a:cubicBezTo>
                <a:cubicBezTo>
                  <a:pt x="4945081" y="6443490"/>
                  <a:pt x="4466908" y="6921663"/>
                  <a:pt x="3877051" y="6921663"/>
                </a:cubicBezTo>
                <a:lnTo>
                  <a:pt x="3877052" y="6921662"/>
                </a:lnTo>
                <a:cubicBezTo>
                  <a:pt x="3287195" y="6921662"/>
                  <a:pt x="2809022" y="6443489"/>
                  <a:pt x="2809022" y="5853632"/>
                </a:cubicBezTo>
                <a:lnTo>
                  <a:pt x="2809023" y="1068029"/>
                </a:lnTo>
                <a:cubicBezTo>
                  <a:pt x="2809022" y="773101"/>
                  <a:pt x="2928566" y="506093"/>
                  <a:pt x="3121841" y="312818"/>
                </a:cubicBez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E19F73B6-3466-B152-0633-55BB852BF71D}"/>
              </a:ext>
            </a:extLst>
          </p:cNvPr>
          <p:cNvSpPr/>
          <p:nvPr/>
        </p:nvSpPr>
        <p:spPr>
          <a:xfrm>
            <a:off x="444269" y="1054314"/>
            <a:ext cx="331449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p>
        </p:txBody>
      </p:sp>
    </p:spTree>
    <p:extLst>
      <p:ext uri="{BB962C8B-B14F-4D97-AF65-F5344CB8AC3E}">
        <p14:creationId xmlns:p14="http://schemas.microsoft.com/office/powerpoint/2010/main" val="36571176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54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2562354-CAC7-A542-E0D3-FFC0C5564ED3}"/>
              </a:ext>
            </a:extLst>
          </p:cNvPr>
          <p:cNvSpPr/>
          <p:nvPr/>
        </p:nvSpPr>
        <p:spPr>
          <a:xfrm rot="2610521" flipV="1">
            <a:off x="9921205" y="-412031"/>
            <a:ext cx="5493296" cy="744977"/>
          </a:xfrm>
          <a:custGeom>
            <a:avLst/>
            <a:gdLst>
              <a:gd name="connsiteX0" fmla="*/ 5132443 w 7799999"/>
              <a:gd name="connsiteY0" fmla="*/ 6663494 h 7609745"/>
              <a:gd name="connsiteX1" fmla="*/ 5404282 w 7799999"/>
              <a:gd name="connsiteY1" fmla="*/ 6550895 h 7609745"/>
              <a:gd name="connsiteX2" fmla="*/ 5438227 w 7799999"/>
              <a:gd name="connsiteY2" fmla="*/ 6550895 h 7609745"/>
              <a:gd name="connsiteX3" fmla="*/ 5822666 w 7799999"/>
              <a:gd name="connsiteY3" fmla="*/ 6935334 h 7609745"/>
              <a:gd name="connsiteX4" fmla="*/ 5438227 w 7799999"/>
              <a:gd name="connsiteY4" fmla="*/ 7319772 h 7609745"/>
              <a:gd name="connsiteX5" fmla="*/ 5404282 w 7799999"/>
              <a:gd name="connsiteY5" fmla="*/ 7319773 h 7609745"/>
              <a:gd name="connsiteX6" fmla="*/ 5019843 w 7799999"/>
              <a:gd name="connsiteY6" fmla="*/ 6935334 h 7609745"/>
              <a:gd name="connsiteX7" fmla="*/ 5132443 w 7799999"/>
              <a:gd name="connsiteY7" fmla="*/ 6663494 h 7609745"/>
              <a:gd name="connsiteX8" fmla="*/ 6088536 w 7799999"/>
              <a:gd name="connsiteY8" fmla="*/ 2767793 h 7609745"/>
              <a:gd name="connsiteX9" fmla="*/ 7799999 w 7799999"/>
              <a:gd name="connsiteY9" fmla="*/ 4570751 h 7609745"/>
              <a:gd name="connsiteX10" fmla="*/ 7799998 w 7799999"/>
              <a:gd name="connsiteY10" fmla="*/ 5337159 h 7609745"/>
              <a:gd name="connsiteX11" fmla="*/ 6538161 w 7799999"/>
              <a:gd name="connsiteY11" fmla="*/ 6534962 h 7609745"/>
              <a:gd name="connsiteX12" fmla="*/ 6418583 w 7799999"/>
              <a:gd name="connsiteY12" fmla="*/ 6470059 h 7609745"/>
              <a:gd name="connsiteX13" fmla="*/ 6027942 w 7799999"/>
              <a:gd name="connsiteY13" fmla="*/ 5735350 h 7609745"/>
              <a:gd name="connsiteX14" fmla="*/ 6027942 w 7799999"/>
              <a:gd name="connsiteY14" fmla="*/ 3087993 h 7609745"/>
              <a:gd name="connsiteX15" fmla="*/ 6067776 w 7799999"/>
              <a:gd name="connsiteY15" fmla="*/ 2824515 h 7609745"/>
              <a:gd name="connsiteX16" fmla="*/ 3174242 w 7799999"/>
              <a:gd name="connsiteY16" fmla="*/ 5492033 h 7609745"/>
              <a:gd name="connsiteX17" fmla="*/ 3646347 w 7799999"/>
              <a:gd name="connsiteY17" fmla="*/ 5296481 h 7609745"/>
              <a:gd name="connsiteX18" fmla="*/ 4314004 w 7799999"/>
              <a:gd name="connsiteY18" fmla="*/ 5964138 h 7609745"/>
              <a:gd name="connsiteX19" fmla="*/ 4314004 w 7799999"/>
              <a:gd name="connsiteY19" fmla="*/ 6942088 h 7609745"/>
              <a:gd name="connsiteX20" fmla="*/ 3646347 w 7799999"/>
              <a:gd name="connsiteY20" fmla="*/ 7609745 h 7609745"/>
              <a:gd name="connsiteX21" fmla="*/ 2978690 w 7799999"/>
              <a:gd name="connsiteY21" fmla="*/ 6942088 h 7609745"/>
              <a:gd name="connsiteX22" fmla="*/ 2978690 w 7799999"/>
              <a:gd name="connsiteY22" fmla="*/ 5964138 h 7609745"/>
              <a:gd name="connsiteX23" fmla="*/ 3174242 w 7799999"/>
              <a:gd name="connsiteY23" fmla="*/ 5492033 h 7609745"/>
              <a:gd name="connsiteX24" fmla="*/ 5067168 w 7799999"/>
              <a:gd name="connsiteY24" fmla="*/ 1691822 h 7609745"/>
              <a:gd name="connsiteX25" fmla="*/ 5864261 w 7799999"/>
              <a:gd name="connsiteY25" fmla="*/ 2531528 h 7609745"/>
              <a:gd name="connsiteX26" fmla="*/ 5864260 w 7799999"/>
              <a:gd name="connsiteY26" fmla="*/ 5950315 h 7609745"/>
              <a:gd name="connsiteX27" fmla="*/ 5462848 w 7799999"/>
              <a:gd name="connsiteY27" fmla="*/ 6351727 h 7609745"/>
              <a:gd name="connsiteX28" fmla="*/ 5061437 w 7799999"/>
              <a:gd name="connsiteY28" fmla="*/ 5950314 h 7609745"/>
              <a:gd name="connsiteX29" fmla="*/ 5061437 w 7799999"/>
              <a:gd name="connsiteY29" fmla="*/ 1748673 h 7609745"/>
              <a:gd name="connsiteX30" fmla="*/ 1705999 w 7799999"/>
              <a:gd name="connsiteY30" fmla="*/ 4194375 h 7609745"/>
              <a:gd name="connsiteX31" fmla="*/ 2098184 w 7799999"/>
              <a:gd name="connsiteY31" fmla="*/ 4031927 h 7609745"/>
              <a:gd name="connsiteX32" fmla="*/ 2652819 w 7799999"/>
              <a:gd name="connsiteY32" fmla="*/ 4586561 h 7609745"/>
              <a:gd name="connsiteX33" fmla="*/ 2652818 w 7799999"/>
              <a:gd name="connsiteY33" fmla="*/ 5322297 h 7609745"/>
              <a:gd name="connsiteX34" fmla="*/ 2098183 w 7799999"/>
              <a:gd name="connsiteY34" fmla="*/ 5876932 h 7609745"/>
              <a:gd name="connsiteX35" fmla="*/ 2098184 w 7799999"/>
              <a:gd name="connsiteY35" fmla="*/ 5876931 h 7609745"/>
              <a:gd name="connsiteX36" fmla="*/ 1543549 w 7799999"/>
              <a:gd name="connsiteY36" fmla="*/ 5322296 h 7609745"/>
              <a:gd name="connsiteX37" fmla="*/ 1543549 w 7799999"/>
              <a:gd name="connsiteY37" fmla="*/ 4586561 h 7609745"/>
              <a:gd name="connsiteX38" fmla="*/ 1705999 w 7799999"/>
              <a:gd name="connsiteY38" fmla="*/ 4194375 h 7609745"/>
              <a:gd name="connsiteX39" fmla="*/ 2809023 w 7799999"/>
              <a:gd name="connsiteY39" fmla="*/ 619081 h 7609745"/>
              <a:gd name="connsiteX40" fmla="*/ 3461201 w 7799999"/>
              <a:gd name="connsiteY40" fmla="*/ 0 h 7609745"/>
              <a:gd name="connsiteX41" fmla="*/ 4945081 w 7799999"/>
              <a:gd name="connsiteY41" fmla="*/ 1563209 h 7609745"/>
              <a:gd name="connsiteX42" fmla="*/ 4945081 w 7799999"/>
              <a:gd name="connsiteY42" fmla="*/ 4081948 h 7609745"/>
              <a:gd name="connsiteX43" fmla="*/ 3877051 w 7799999"/>
              <a:gd name="connsiteY43" fmla="*/ 5149978 h 7609745"/>
              <a:gd name="connsiteX44" fmla="*/ 3877052 w 7799999"/>
              <a:gd name="connsiteY44" fmla="*/ 5149977 h 7609745"/>
              <a:gd name="connsiteX45" fmla="*/ 2809022 w 7799999"/>
              <a:gd name="connsiteY45" fmla="*/ 4081947 h 7609745"/>
              <a:gd name="connsiteX46" fmla="*/ 1437965 w 7799999"/>
              <a:gd name="connsiteY46" fmla="*/ 1920562 h 7609745"/>
              <a:gd name="connsiteX47" fmla="*/ 2694869 w 7799999"/>
              <a:gd name="connsiteY47" fmla="*/ 727442 h 7609745"/>
              <a:gd name="connsiteX48" fmla="*/ 2694868 w 7799999"/>
              <a:gd name="connsiteY48" fmla="*/ 3250714 h 7609745"/>
              <a:gd name="connsiteX49" fmla="*/ 2066416 w 7799999"/>
              <a:gd name="connsiteY49" fmla="*/ 3879166 h 7609745"/>
              <a:gd name="connsiteX50" fmla="*/ 2066417 w 7799999"/>
              <a:gd name="connsiteY50" fmla="*/ 3879165 h 7609745"/>
              <a:gd name="connsiteX51" fmla="*/ 1437965 w 7799999"/>
              <a:gd name="connsiteY51" fmla="*/ 3250713 h 7609745"/>
              <a:gd name="connsiteX52" fmla="*/ 0 w 7799999"/>
              <a:gd name="connsiteY52" fmla="*/ 3285554 h 7609745"/>
              <a:gd name="connsiteX53" fmla="*/ 1149478 w 7799999"/>
              <a:gd name="connsiteY53" fmla="*/ 2194409 h 7609745"/>
              <a:gd name="connsiteX54" fmla="*/ 1221289 w 7799999"/>
              <a:gd name="connsiteY54" fmla="*/ 2281445 h 7609745"/>
              <a:gd name="connsiteX55" fmla="*/ 1335314 w 7799999"/>
              <a:gd name="connsiteY55" fmla="*/ 2654739 h 7609745"/>
              <a:gd name="connsiteX56" fmla="*/ 1335314 w 7799999"/>
              <a:gd name="connsiteY56" fmla="*/ 4672224 h 7609745"/>
              <a:gd name="connsiteX57" fmla="*/ 667657 w 7799999"/>
              <a:gd name="connsiteY57" fmla="*/ 5339881 h 7609745"/>
              <a:gd name="connsiteX58" fmla="*/ 0 w 7799999"/>
              <a:gd name="connsiteY58" fmla="*/ 4672224 h 760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799999" h="7609745">
                <a:moveTo>
                  <a:pt x="5132443" y="6663494"/>
                </a:moveTo>
                <a:cubicBezTo>
                  <a:pt x="5202012" y="6593924"/>
                  <a:pt x="5298122" y="6550895"/>
                  <a:pt x="5404282" y="6550895"/>
                </a:cubicBezTo>
                <a:lnTo>
                  <a:pt x="5438227" y="6550895"/>
                </a:lnTo>
                <a:cubicBezTo>
                  <a:pt x="5650547" y="6550895"/>
                  <a:pt x="5822666" y="6723014"/>
                  <a:pt x="5822666" y="6935334"/>
                </a:cubicBezTo>
                <a:cubicBezTo>
                  <a:pt x="5822666" y="7147654"/>
                  <a:pt x="5650547" y="7319773"/>
                  <a:pt x="5438227" y="7319772"/>
                </a:cubicBezTo>
                <a:lnTo>
                  <a:pt x="5404282" y="7319773"/>
                </a:lnTo>
                <a:cubicBezTo>
                  <a:pt x="5191962" y="7319773"/>
                  <a:pt x="5019843" y="7147654"/>
                  <a:pt x="5019843" y="6935334"/>
                </a:cubicBezTo>
                <a:cubicBezTo>
                  <a:pt x="5019844" y="6829173"/>
                  <a:pt x="5062873" y="6733063"/>
                  <a:pt x="5132443" y="6663494"/>
                </a:cubicBezTo>
                <a:close/>
                <a:moveTo>
                  <a:pt x="6088536" y="2767793"/>
                </a:moveTo>
                <a:lnTo>
                  <a:pt x="7799999" y="4570751"/>
                </a:lnTo>
                <a:lnTo>
                  <a:pt x="7799998" y="5337159"/>
                </a:lnTo>
                <a:lnTo>
                  <a:pt x="6538161" y="6534962"/>
                </a:lnTo>
                <a:lnTo>
                  <a:pt x="6418583" y="6470059"/>
                </a:lnTo>
                <a:cubicBezTo>
                  <a:pt x="6182898" y="6310833"/>
                  <a:pt x="6027942" y="6041187"/>
                  <a:pt x="6027942" y="5735350"/>
                </a:cubicBezTo>
                <a:lnTo>
                  <a:pt x="6027942" y="3087993"/>
                </a:lnTo>
                <a:cubicBezTo>
                  <a:pt x="6027942" y="2996242"/>
                  <a:pt x="6041888" y="2907748"/>
                  <a:pt x="6067776" y="2824515"/>
                </a:cubicBezTo>
                <a:close/>
                <a:moveTo>
                  <a:pt x="3174242" y="5492033"/>
                </a:moveTo>
                <a:cubicBezTo>
                  <a:pt x="3295064" y="5371211"/>
                  <a:pt x="3461979" y="5296481"/>
                  <a:pt x="3646347" y="5296481"/>
                </a:cubicBezTo>
                <a:cubicBezTo>
                  <a:pt x="4015084" y="5296481"/>
                  <a:pt x="4314004" y="5595401"/>
                  <a:pt x="4314004" y="5964138"/>
                </a:cubicBezTo>
                <a:lnTo>
                  <a:pt x="4314004" y="6942088"/>
                </a:lnTo>
                <a:cubicBezTo>
                  <a:pt x="4314004" y="7310825"/>
                  <a:pt x="4015084" y="7609745"/>
                  <a:pt x="3646347" y="7609745"/>
                </a:cubicBezTo>
                <a:cubicBezTo>
                  <a:pt x="3277610" y="7609745"/>
                  <a:pt x="2978690" y="7310825"/>
                  <a:pt x="2978690" y="6942088"/>
                </a:cubicBezTo>
                <a:lnTo>
                  <a:pt x="2978690" y="5964138"/>
                </a:lnTo>
                <a:cubicBezTo>
                  <a:pt x="2978690" y="5779770"/>
                  <a:pt x="3053420" y="5612855"/>
                  <a:pt x="3174242" y="5492033"/>
                </a:cubicBezTo>
                <a:close/>
                <a:moveTo>
                  <a:pt x="5067168" y="1691822"/>
                </a:moveTo>
                <a:lnTo>
                  <a:pt x="5864261" y="2531528"/>
                </a:lnTo>
                <a:lnTo>
                  <a:pt x="5864260" y="5950315"/>
                </a:lnTo>
                <a:cubicBezTo>
                  <a:pt x="5864259" y="6172010"/>
                  <a:pt x="5684542" y="6351727"/>
                  <a:pt x="5462848" y="6351727"/>
                </a:cubicBezTo>
                <a:cubicBezTo>
                  <a:pt x="5241154" y="6351727"/>
                  <a:pt x="5061437" y="6172008"/>
                  <a:pt x="5061437" y="5950314"/>
                </a:cubicBezTo>
                <a:lnTo>
                  <a:pt x="5061437" y="1748673"/>
                </a:lnTo>
                <a:close/>
                <a:moveTo>
                  <a:pt x="1705999" y="4194375"/>
                </a:moveTo>
                <a:cubicBezTo>
                  <a:pt x="1806368" y="4094006"/>
                  <a:pt x="1945027" y="4031926"/>
                  <a:pt x="2098184" y="4031927"/>
                </a:cubicBezTo>
                <a:cubicBezTo>
                  <a:pt x="2404501" y="4031927"/>
                  <a:pt x="2652819" y="4280246"/>
                  <a:pt x="2652819" y="4586561"/>
                </a:cubicBezTo>
                <a:cubicBezTo>
                  <a:pt x="2652819" y="4831807"/>
                  <a:pt x="2652818" y="5077052"/>
                  <a:pt x="2652818" y="5322297"/>
                </a:cubicBezTo>
                <a:cubicBezTo>
                  <a:pt x="2652818" y="5628613"/>
                  <a:pt x="2404499" y="5876932"/>
                  <a:pt x="2098183" y="5876932"/>
                </a:cubicBezTo>
                <a:lnTo>
                  <a:pt x="2098184" y="5876931"/>
                </a:lnTo>
                <a:cubicBezTo>
                  <a:pt x="1791868" y="5876931"/>
                  <a:pt x="1543550" y="5628612"/>
                  <a:pt x="1543549" y="5322296"/>
                </a:cubicBezTo>
                <a:lnTo>
                  <a:pt x="1543549" y="4586561"/>
                </a:lnTo>
                <a:cubicBezTo>
                  <a:pt x="1543550" y="4433403"/>
                  <a:pt x="1605629" y="4294745"/>
                  <a:pt x="1705999" y="4194375"/>
                </a:cubicBezTo>
                <a:close/>
                <a:moveTo>
                  <a:pt x="2809023" y="619081"/>
                </a:moveTo>
                <a:lnTo>
                  <a:pt x="3461201" y="0"/>
                </a:lnTo>
                <a:lnTo>
                  <a:pt x="4945081" y="1563209"/>
                </a:lnTo>
                <a:lnTo>
                  <a:pt x="4945081" y="4081948"/>
                </a:lnTo>
                <a:cubicBezTo>
                  <a:pt x="4945081" y="4671805"/>
                  <a:pt x="4466908" y="5149978"/>
                  <a:pt x="3877051" y="5149978"/>
                </a:cubicBezTo>
                <a:lnTo>
                  <a:pt x="3877052" y="5149977"/>
                </a:lnTo>
                <a:cubicBezTo>
                  <a:pt x="3287195" y="5149977"/>
                  <a:pt x="2809022" y="4671804"/>
                  <a:pt x="2809022" y="4081947"/>
                </a:cubicBezTo>
                <a:close/>
                <a:moveTo>
                  <a:pt x="1437965" y="1920562"/>
                </a:moveTo>
                <a:lnTo>
                  <a:pt x="2694869" y="727442"/>
                </a:lnTo>
                <a:lnTo>
                  <a:pt x="2694868" y="3250714"/>
                </a:lnTo>
                <a:cubicBezTo>
                  <a:pt x="2694868" y="3597798"/>
                  <a:pt x="2413500" y="3879165"/>
                  <a:pt x="2066416" y="3879166"/>
                </a:cubicBezTo>
                <a:lnTo>
                  <a:pt x="2066417" y="3879165"/>
                </a:lnTo>
                <a:cubicBezTo>
                  <a:pt x="1719333" y="3879165"/>
                  <a:pt x="1437965" y="3597797"/>
                  <a:pt x="1437965" y="3250713"/>
                </a:cubicBezTo>
                <a:close/>
                <a:moveTo>
                  <a:pt x="0" y="3285554"/>
                </a:moveTo>
                <a:lnTo>
                  <a:pt x="1149478" y="2194409"/>
                </a:lnTo>
                <a:lnTo>
                  <a:pt x="1221289" y="2281445"/>
                </a:lnTo>
                <a:cubicBezTo>
                  <a:pt x="1293279" y="2388004"/>
                  <a:pt x="1335314" y="2516462"/>
                  <a:pt x="1335314" y="2654739"/>
                </a:cubicBezTo>
                <a:lnTo>
                  <a:pt x="1335314" y="4672224"/>
                </a:lnTo>
                <a:cubicBezTo>
                  <a:pt x="1335314" y="5040961"/>
                  <a:pt x="1036394" y="5339882"/>
                  <a:pt x="667657" y="5339881"/>
                </a:cubicBezTo>
                <a:cubicBezTo>
                  <a:pt x="298920" y="5339882"/>
                  <a:pt x="1" y="5040961"/>
                  <a:pt x="0" y="4672224"/>
                </a:cubicBezTo>
                <a:close/>
              </a:path>
            </a:pathLst>
          </a:custGeom>
          <a:blipFill dpi="0" rotWithShape="0">
            <a:blip r:embed="rId4"/>
            <a:srcRect/>
            <a:stretch>
              <a:fillRect l="-11000" t="-15000" r="-30000" b="4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475EABF9-1E8F-0160-C716-F2872DF42041}"/>
              </a:ext>
            </a:extLst>
          </p:cNvPr>
          <p:cNvSpPr txBox="1">
            <a:spLocks/>
          </p:cNvSpPr>
          <p:nvPr/>
        </p:nvSpPr>
        <p:spPr>
          <a:xfrm>
            <a:off x="540056" y="1343491"/>
            <a:ext cx="2560320" cy="1585239"/>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en-US" sz="4000" b="1" dirty="0">
                <a:latin typeface="Aldhabi" panose="020F0502020204030204" pitchFamily="34" charset="0"/>
                <a:cs typeface="Aldhabi" panose="020F0502020204030204" pitchFamily="34" charset="0"/>
              </a:rPr>
              <a:t>Amjad Ali</a:t>
            </a:r>
            <a:br>
              <a:rPr lang="en-US" b="1" dirty="0">
                <a:latin typeface="Aldhabi" panose="020F0502020204030204" pitchFamily="34" charset="0"/>
                <a:cs typeface="Aldhabi" panose="020F0502020204030204" pitchFamily="34" charset="0"/>
              </a:rPr>
            </a:br>
            <a:r>
              <a:rPr lang="en-US" sz="2700" b="1" i="1" dirty="0">
                <a:solidFill>
                  <a:schemeClr val="accent1"/>
                </a:solidFill>
                <a:latin typeface="Aldhabi" panose="020F0502020204030204" pitchFamily="34" charset="0"/>
                <a:cs typeface="Aldhabi" panose="020F0502020204030204" pitchFamily="34" charset="0"/>
              </a:rPr>
              <a:t>Team Leader</a:t>
            </a:r>
            <a:br>
              <a:rPr lang="en-US" b="1" dirty="0">
                <a:latin typeface="Aldhabi" panose="020F0502020204030204" pitchFamily="34" charset="0"/>
                <a:cs typeface="Aldhabi" panose="020F0502020204030204" pitchFamily="34" charset="0"/>
              </a:rPr>
            </a:br>
            <a:r>
              <a:rPr lang="en-US" sz="2700" b="1" i="1" dirty="0">
                <a:solidFill>
                  <a:schemeClr val="accent1"/>
                </a:solidFill>
                <a:latin typeface="Aldhabi" panose="020F0502020204030204" pitchFamily="34" charset="0"/>
                <a:cs typeface="Aldhabi" panose="020F0502020204030204" pitchFamily="34" charset="0"/>
              </a:rPr>
              <a:t>Data Analysis &amp; Modeling</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sp>
        <p:nvSpPr>
          <p:cNvPr id="10" name="Title 1">
            <a:extLst>
              <a:ext uri="{FF2B5EF4-FFF2-40B4-BE49-F238E27FC236}">
                <a16:creationId xmlns:a16="http://schemas.microsoft.com/office/drawing/2014/main" id="{5EB827B4-233A-00E0-D89D-537CDF848815}"/>
              </a:ext>
            </a:extLst>
          </p:cNvPr>
          <p:cNvSpPr txBox="1">
            <a:spLocks/>
          </p:cNvSpPr>
          <p:nvPr/>
        </p:nvSpPr>
        <p:spPr>
          <a:xfrm>
            <a:off x="8945709" y="1343491"/>
            <a:ext cx="2560320" cy="1308270"/>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600" b="1" dirty="0">
                <a:latin typeface="Aldhabi" panose="020F0502020204030204" pitchFamily="34" charset="0"/>
                <a:cs typeface="Aldhabi" panose="020F0502020204030204" pitchFamily="34" charset="0"/>
              </a:rPr>
              <a:t>Karthik Vinnakota</a:t>
            </a:r>
            <a:br>
              <a:rPr lang="en-US" b="1" dirty="0">
                <a:latin typeface="Aldhabi" panose="020F0502020204030204" pitchFamily="34" charset="0"/>
                <a:cs typeface="Aldhabi" panose="020F0502020204030204" pitchFamily="34" charset="0"/>
              </a:rPr>
            </a:br>
            <a:r>
              <a:rPr lang="en-US" sz="3100" b="1" i="1" dirty="0">
                <a:solidFill>
                  <a:schemeClr val="accent1"/>
                </a:solidFill>
                <a:latin typeface="Aldhabi" panose="020F0502020204030204" pitchFamily="34" charset="0"/>
                <a:cs typeface="Aldhabi" panose="020F0502020204030204" pitchFamily="34" charset="0"/>
              </a:rPr>
              <a:t>Data Analysis</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sp>
        <p:nvSpPr>
          <p:cNvPr id="11" name="Title 1">
            <a:extLst>
              <a:ext uri="{FF2B5EF4-FFF2-40B4-BE49-F238E27FC236}">
                <a16:creationId xmlns:a16="http://schemas.microsoft.com/office/drawing/2014/main" id="{C8849BDC-DA78-7A7C-87C3-BD9ECBA63DA0}"/>
              </a:ext>
            </a:extLst>
          </p:cNvPr>
          <p:cNvSpPr txBox="1">
            <a:spLocks/>
          </p:cNvSpPr>
          <p:nvPr/>
        </p:nvSpPr>
        <p:spPr>
          <a:xfrm>
            <a:off x="540056" y="4366595"/>
            <a:ext cx="2560320" cy="186651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b="1" dirty="0">
                <a:latin typeface="Aldhabi" panose="020F0502020204030204" pitchFamily="34" charset="0"/>
                <a:cs typeface="Aldhabi" panose="020F0502020204030204" pitchFamily="34" charset="0"/>
              </a:rPr>
              <a:t>Parin Patel</a:t>
            </a:r>
            <a:br>
              <a:rPr lang="en-US" b="1" dirty="0">
                <a:latin typeface="Aldhabi" panose="020F0502020204030204" pitchFamily="34" charset="0"/>
                <a:cs typeface="Aldhabi" panose="020F0502020204030204" pitchFamily="34" charset="0"/>
              </a:rPr>
            </a:br>
            <a:r>
              <a:rPr lang="en-US" sz="2500" b="1" i="1" dirty="0">
                <a:solidFill>
                  <a:schemeClr val="accent1"/>
                </a:solidFill>
                <a:latin typeface="Aldhabi" panose="020F0502020204030204" pitchFamily="34" charset="0"/>
                <a:cs typeface="Aldhabi" panose="020F0502020204030204" pitchFamily="34" charset="0"/>
              </a:rPr>
              <a:t>Storytelling &amp; Data Visualization </a:t>
            </a:r>
          </a:p>
        </p:txBody>
      </p:sp>
      <p:sp>
        <p:nvSpPr>
          <p:cNvPr id="12" name="Title 1">
            <a:extLst>
              <a:ext uri="{FF2B5EF4-FFF2-40B4-BE49-F238E27FC236}">
                <a16:creationId xmlns:a16="http://schemas.microsoft.com/office/drawing/2014/main" id="{B5265D7E-0D62-116F-6956-8800E356C839}"/>
              </a:ext>
            </a:extLst>
          </p:cNvPr>
          <p:cNvSpPr txBox="1">
            <a:spLocks/>
          </p:cNvSpPr>
          <p:nvPr/>
        </p:nvSpPr>
        <p:spPr>
          <a:xfrm>
            <a:off x="9050188" y="4366594"/>
            <a:ext cx="2560320" cy="186651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4000" b="1" dirty="0">
                <a:latin typeface="Aldhabi" panose="020F0502020204030204" pitchFamily="34" charset="0"/>
                <a:cs typeface="Aldhabi" panose="020F0502020204030204" pitchFamily="34" charset="0"/>
              </a:rPr>
              <a:t>Ramya Chava</a:t>
            </a:r>
            <a:br>
              <a:rPr lang="en-US" b="1" dirty="0">
                <a:latin typeface="Aldhabi" panose="020F0502020204030204" pitchFamily="34" charset="0"/>
                <a:cs typeface="Aldhabi" panose="020F0502020204030204" pitchFamily="34" charset="0"/>
              </a:rPr>
            </a:br>
            <a:r>
              <a:rPr lang="en-US" sz="3100" b="1" i="1" dirty="0">
                <a:solidFill>
                  <a:schemeClr val="accent1"/>
                </a:solidFill>
                <a:latin typeface="Aldhabi" panose="020F0502020204030204" pitchFamily="34" charset="0"/>
                <a:cs typeface="Aldhabi" panose="020F0502020204030204" pitchFamily="34" charset="0"/>
              </a:rPr>
              <a:t>Data Exploration</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pic>
        <p:nvPicPr>
          <p:cNvPr id="13" name="Picture 12">
            <a:extLst>
              <a:ext uri="{FF2B5EF4-FFF2-40B4-BE49-F238E27FC236}">
                <a16:creationId xmlns:a16="http://schemas.microsoft.com/office/drawing/2014/main" id="{47D31E00-739F-662A-9F9B-44CE5D40AB24}"/>
              </a:ext>
            </a:extLst>
          </p:cNvPr>
          <p:cNvPicPr>
            <a:picLocks noChangeAspect="1"/>
          </p:cNvPicPr>
          <p:nvPr/>
        </p:nvPicPr>
        <p:blipFill>
          <a:blip r:embed="rId5"/>
          <a:srcRect/>
          <a:stretch/>
        </p:blipFill>
        <p:spPr>
          <a:xfrm>
            <a:off x="3364330" y="3747849"/>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4" name="Picture 13">
            <a:extLst>
              <a:ext uri="{FF2B5EF4-FFF2-40B4-BE49-F238E27FC236}">
                <a16:creationId xmlns:a16="http://schemas.microsoft.com/office/drawing/2014/main" id="{6E1A6C3F-B56E-9DBD-8CE0-B1FC79CC9CE5}"/>
              </a:ext>
            </a:extLst>
          </p:cNvPr>
          <p:cNvPicPr>
            <a:picLocks noChangeAspect="1"/>
          </p:cNvPicPr>
          <p:nvPr/>
        </p:nvPicPr>
        <p:blipFill rotWithShape="1">
          <a:blip r:embed="rId6"/>
          <a:srcRect l="677" t="5576" r="-677" b="16688"/>
          <a:stretch/>
        </p:blipFill>
        <p:spPr>
          <a:xfrm>
            <a:off x="6326553" y="734666"/>
            <a:ext cx="2414016" cy="241401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5" name="Picture 14">
            <a:extLst>
              <a:ext uri="{FF2B5EF4-FFF2-40B4-BE49-F238E27FC236}">
                <a16:creationId xmlns:a16="http://schemas.microsoft.com/office/drawing/2014/main" id="{E9BA0B0D-1B73-FB0F-D21D-82237BE6E059}"/>
              </a:ext>
            </a:extLst>
          </p:cNvPr>
          <p:cNvPicPr>
            <a:picLocks noChangeAspect="1"/>
          </p:cNvPicPr>
          <p:nvPr/>
        </p:nvPicPr>
        <p:blipFill rotWithShape="1">
          <a:blip r:embed="rId7"/>
          <a:srcRect t="7573" b="28183"/>
          <a:stretch/>
        </p:blipFill>
        <p:spPr>
          <a:xfrm>
            <a:off x="6326553" y="3713136"/>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6" name="Picture 15">
            <a:extLst>
              <a:ext uri="{FF2B5EF4-FFF2-40B4-BE49-F238E27FC236}">
                <a16:creationId xmlns:a16="http://schemas.microsoft.com/office/drawing/2014/main" id="{C1AD32D3-73AD-3541-8FC1-1DA8481161CB}"/>
              </a:ext>
            </a:extLst>
          </p:cNvPr>
          <p:cNvPicPr>
            <a:picLocks noChangeAspect="1"/>
          </p:cNvPicPr>
          <p:nvPr/>
        </p:nvPicPr>
        <p:blipFill rotWithShape="1">
          <a:blip r:embed="rId8"/>
          <a:srcRect l="441" t="595" r="-441" b="21986"/>
          <a:stretch/>
        </p:blipFill>
        <p:spPr>
          <a:xfrm>
            <a:off x="3395030" y="718474"/>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17" name="Title 1">
            <a:extLst>
              <a:ext uri="{FF2B5EF4-FFF2-40B4-BE49-F238E27FC236}">
                <a16:creationId xmlns:a16="http://schemas.microsoft.com/office/drawing/2014/main" id="{66910260-91A3-7018-C80B-4AD2BFA4DE3A}"/>
              </a:ext>
            </a:extLst>
          </p:cNvPr>
          <p:cNvSpPr txBox="1">
            <a:spLocks/>
          </p:cNvSpPr>
          <p:nvPr/>
        </p:nvSpPr>
        <p:spPr>
          <a:xfrm>
            <a:off x="4735377" y="-34030"/>
            <a:ext cx="2560380" cy="595549"/>
          </a:xfrm>
          <a:prstGeom prst="rect">
            <a:avLst/>
          </a:prstGeom>
        </p:spPr>
        <p:txBody>
          <a:bodyPr vert="horz" lIns="91440" tIns="45720" rIns="91440" bIns="45720" rtlCol="0" anchor="ct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2000" b="1" dirty="0"/>
              <a:t>Team Members</a:t>
            </a:r>
          </a:p>
        </p:txBody>
      </p:sp>
      <p:sp>
        <p:nvSpPr>
          <p:cNvPr id="18" name="TextBox 17">
            <a:extLst>
              <a:ext uri="{FF2B5EF4-FFF2-40B4-BE49-F238E27FC236}">
                <a16:creationId xmlns:a16="http://schemas.microsoft.com/office/drawing/2014/main" id="{73EA1EB9-BB39-C85B-727B-82F3A7E33889}"/>
              </a:ext>
            </a:extLst>
          </p:cNvPr>
          <p:cNvSpPr txBox="1"/>
          <p:nvPr/>
        </p:nvSpPr>
        <p:spPr>
          <a:xfrm>
            <a:off x="-8225351" y="2528507"/>
            <a:ext cx="6546574" cy="1200329"/>
          </a:xfrm>
          <a:prstGeom prst="rect">
            <a:avLst/>
          </a:prstGeom>
          <a:noFill/>
        </p:spPr>
        <p:txBody>
          <a:bodyPr wrap="square" rtlCol="0">
            <a:spAutoFit/>
          </a:bodyPr>
          <a:lstStyle/>
          <a:p>
            <a:r>
              <a:rPr lang="en-US" sz="3600" b="1" dirty="0">
                <a:latin typeface="Avenir Next LT Pro Demi" panose="020B0704020202020204" pitchFamily="34" charset="0"/>
              </a:rPr>
              <a:t>Evaluating The Impact Of A Health </a:t>
            </a:r>
            <a:r>
              <a:rPr lang="en-US" sz="3600" b="1" dirty="0" err="1">
                <a:latin typeface="Avenir Next LT Pro Demi" panose="020B0704020202020204" pitchFamily="34" charset="0"/>
              </a:rPr>
              <a:t>Inervention</a:t>
            </a:r>
            <a:r>
              <a:rPr lang="en-US" sz="3600" b="1" dirty="0">
                <a:latin typeface="Avenir Next LT Pro Demi" panose="020B0704020202020204" pitchFamily="34" charset="0"/>
              </a:rPr>
              <a:t> Program</a:t>
            </a:r>
          </a:p>
        </p:txBody>
      </p:sp>
      <p:sp>
        <p:nvSpPr>
          <p:cNvPr id="2" name="TextBox 1">
            <a:extLst>
              <a:ext uri="{FF2B5EF4-FFF2-40B4-BE49-F238E27FC236}">
                <a16:creationId xmlns:a16="http://schemas.microsoft.com/office/drawing/2014/main" id="{5EFB2B5A-0CDF-A3B3-9A20-9AFB549C94BB}"/>
              </a:ext>
            </a:extLst>
          </p:cNvPr>
          <p:cNvSpPr txBox="1"/>
          <p:nvPr/>
        </p:nvSpPr>
        <p:spPr>
          <a:xfrm>
            <a:off x="540056" y="9582730"/>
            <a:ext cx="6546574" cy="646331"/>
          </a:xfrm>
          <a:prstGeom prst="rect">
            <a:avLst/>
          </a:prstGeom>
          <a:noFill/>
        </p:spPr>
        <p:txBody>
          <a:bodyPr wrap="square" rtlCol="0">
            <a:spAutoFit/>
          </a:bodyPr>
          <a:lstStyle/>
          <a:p>
            <a:r>
              <a:rPr lang="en-US" sz="3600" b="1" dirty="0">
                <a:latin typeface="Avenir Next LT Pro Demi" panose="020B0704020202020204" pitchFamily="34" charset="0"/>
              </a:rPr>
              <a:t>Problem :</a:t>
            </a:r>
          </a:p>
        </p:txBody>
      </p:sp>
      <p:sp>
        <p:nvSpPr>
          <p:cNvPr id="3" name="Freeform: Shape 2">
            <a:extLst>
              <a:ext uri="{FF2B5EF4-FFF2-40B4-BE49-F238E27FC236}">
                <a16:creationId xmlns:a16="http://schemas.microsoft.com/office/drawing/2014/main" id="{6F67BAEA-F47A-44B5-9E4D-608E224AEEE4}"/>
              </a:ext>
            </a:extLst>
          </p:cNvPr>
          <p:cNvSpPr/>
          <p:nvPr/>
        </p:nvSpPr>
        <p:spPr>
          <a:xfrm rot="2610521">
            <a:off x="8287328" y="7298033"/>
            <a:ext cx="8122780" cy="7910771"/>
          </a:xfrm>
          <a:custGeom>
            <a:avLst/>
            <a:gdLst>
              <a:gd name="connsiteX0" fmla="*/ 5132443 w 7799999"/>
              <a:gd name="connsiteY0" fmla="*/ 6663494 h 7609745"/>
              <a:gd name="connsiteX1" fmla="*/ 5404282 w 7799999"/>
              <a:gd name="connsiteY1" fmla="*/ 6550895 h 7609745"/>
              <a:gd name="connsiteX2" fmla="*/ 5438227 w 7799999"/>
              <a:gd name="connsiteY2" fmla="*/ 6550895 h 7609745"/>
              <a:gd name="connsiteX3" fmla="*/ 5822666 w 7799999"/>
              <a:gd name="connsiteY3" fmla="*/ 6935334 h 7609745"/>
              <a:gd name="connsiteX4" fmla="*/ 5438227 w 7799999"/>
              <a:gd name="connsiteY4" fmla="*/ 7319772 h 7609745"/>
              <a:gd name="connsiteX5" fmla="*/ 5404282 w 7799999"/>
              <a:gd name="connsiteY5" fmla="*/ 7319773 h 7609745"/>
              <a:gd name="connsiteX6" fmla="*/ 5019843 w 7799999"/>
              <a:gd name="connsiteY6" fmla="*/ 6935334 h 7609745"/>
              <a:gd name="connsiteX7" fmla="*/ 5132443 w 7799999"/>
              <a:gd name="connsiteY7" fmla="*/ 6663494 h 7609745"/>
              <a:gd name="connsiteX8" fmla="*/ 6088536 w 7799999"/>
              <a:gd name="connsiteY8" fmla="*/ 2767793 h 7609745"/>
              <a:gd name="connsiteX9" fmla="*/ 7799999 w 7799999"/>
              <a:gd name="connsiteY9" fmla="*/ 4570751 h 7609745"/>
              <a:gd name="connsiteX10" fmla="*/ 7799998 w 7799999"/>
              <a:gd name="connsiteY10" fmla="*/ 5337159 h 7609745"/>
              <a:gd name="connsiteX11" fmla="*/ 6538161 w 7799999"/>
              <a:gd name="connsiteY11" fmla="*/ 6534962 h 7609745"/>
              <a:gd name="connsiteX12" fmla="*/ 6418583 w 7799999"/>
              <a:gd name="connsiteY12" fmla="*/ 6470059 h 7609745"/>
              <a:gd name="connsiteX13" fmla="*/ 6027942 w 7799999"/>
              <a:gd name="connsiteY13" fmla="*/ 5735350 h 7609745"/>
              <a:gd name="connsiteX14" fmla="*/ 6027942 w 7799999"/>
              <a:gd name="connsiteY14" fmla="*/ 3087993 h 7609745"/>
              <a:gd name="connsiteX15" fmla="*/ 6067776 w 7799999"/>
              <a:gd name="connsiteY15" fmla="*/ 2824515 h 7609745"/>
              <a:gd name="connsiteX16" fmla="*/ 3174242 w 7799999"/>
              <a:gd name="connsiteY16" fmla="*/ 5492033 h 7609745"/>
              <a:gd name="connsiteX17" fmla="*/ 3646347 w 7799999"/>
              <a:gd name="connsiteY17" fmla="*/ 5296481 h 7609745"/>
              <a:gd name="connsiteX18" fmla="*/ 4314004 w 7799999"/>
              <a:gd name="connsiteY18" fmla="*/ 5964138 h 7609745"/>
              <a:gd name="connsiteX19" fmla="*/ 4314004 w 7799999"/>
              <a:gd name="connsiteY19" fmla="*/ 6942088 h 7609745"/>
              <a:gd name="connsiteX20" fmla="*/ 3646347 w 7799999"/>
              <a:gd name="connsiteY20" fmla="*/ 7609745 h 7609745"/>
              <a:gd name="connsiteX21" fmla="*/ 2978690 w 7799999"/>
              <a:gd name="connsiteY21" fmla="*/ 6942088 h 7609745"/>
              <a:gd name="connsiteX22" fmla="*/ 2978690 w 7799999"/>
              <a:gd name="connsiteY22" fmla="*/ 5964138 h 7609745"/>
              <a:gd name="connsiteX23" fmla="*/ 3174242 w 7799999"/>
              <a:gd name="connsiteY23" fmla="*/ 5492033 h 7609745"/>
              <a:gd name="connsiteX24" fmla="*/ 5067168 w 7799999"/>
              <a:gd name="connsiteY24" fmla="*/ 1691822 h 7609745"/>
              <a:gd name="connsiteX25" fmla="*/ 5864261 w 7799999"/>
              <a:gd name="connsiteY25" fmla="*/ 2531528 h 7609745"/>
              <a:gd name="connsiteX26" fmla="*/ 5864260 w 7799999"/>
              <a:gd name="connsiteY26" fmla="*/ 5950315 h 7609745"/>
              <a:gd name="connsiteX27" fmla="*/ 5462848 w 7799999"/>
              <a:gd name="connsiteY27" fmla="*/ 6351727 h 7609745"/>
              <a:gd name="connsiteX28" fmla="*/ 5061437 w 7799999"/>
              <a:gd name="connsiteY28" fmla="*/ 5950314 h 7609745"/>
              <a:gd name="connsiteX29" fmla="*/ 5061437 w 7799999"/>
              <a:gd name="connsiteY29" fmla="*/ 1748673 h 7609745"/>
              <a:gd name="connsiteX30" fmla="*/ 1705999 w 7799999"/>
              <a:gd name="connsiteY30" fmla="*/ 4194375 h 7609745"/>
              <a:gd name="connsiteX31" fmla="*/ 2098184 w 7799999"/>
              <a:gd name="connsiteY31" fmla="*/ 4031927 h 7609745"/>
              <a:gd name="connsiteX32" fmla="*/ 2652819 w 7799999"/>
              <a:gd name="connsiteY32" fmla="*/ 4586561 h 7609745"/>
              <a:gd name="connsiteX33" fmla="*/ 2652818 w 7799999"/>
              <a:gd name="connsiteY33" fmla="*/ 5322297 h 7609745"/>
              <a:gd name="connsiteX34" fmla="*/ 2098183 w 7799999"/>
              <a:gd name="connsiteY34" fmla="*/ 5876932 h 7609745"/>
              <a:gd name="connsiteX35" fmla="*/ 2098184 w 7799999"/>
              <a:gd name="connsiteY35" fmla="*/ 5876931 h 7609745"/>
              <a:gd name="connsiteX36" fmla="*/ 1543549 w 7799999"/>
              <a:gd name="connsiteY36" fmla="*/ 5322296 h 7609745"/>
              <a:gd name="connsiteX37" fmla="*/ 1543549 w 7799999"/>
              <a:gd name="connsiteY37" fmla="*/ 4586561 h 7609745"/>
              <a:gd name="connsiteX38" fmla="*/ 1705999 w 7799999"/>
              <a:gd name="connsiteY38" fmla="*/ 4194375 h 7609745"/>
              <a:gd name="connsiteX39" fmla="*/ 2809023 w 7799999"/>
              <a:gd name="connsiteY39" fmla="*/ 619081 h 7609745"/>
              <a:gd name="connsiteX40" fmla="*/ 3461201 w 7799999"/>
              <a:gd name="connsiteY40" fmla="*/ 0 h 7609745"/>
              <a:gd name="connsiteX41" fmla="*/ 4945081 w 7799999"/>
              <a:gd name="connsiteY41" fmla="*/ 1563209 h 7609745"/>
              <a:gd name="connsiteX42" fmla="*/ 4945081 w 7799999"/>
              <a:gd name="connsiteY42" fmla="*/ 4081948 h 7609745"/>
              <a:gd name="connsiteX43" fmla="*/ 3877051 w 7799999"/>
              <a:gd name="connsiteY43" fmla="*/ 5149978 h 7609745"/>
              <a:gd name="connsiteX44" fmla="*/ 3877052 w 7799999"/>
              <a:gd name="connsiteY44" fmla="*/ 5149977 h 7609745"/>
              <a:gd name="connsiteX45" fmla="*/ 2809022 w 7799999"/>
              <a:gd name="connsiteY45" fmla="*/ 4081947 h 7609745"/>
              <a:gd name="connsiteX46" fmla="*/ 1437965 w 7799999"/>
              <a:gd name="connsiteY46" fmla="*/ 1920562 h 7609745"/>
              <a:gd name="connsiteX47" fmla="*/ 2694869 w 7799999"/>
              <a:gd name="connsiteY47" fmla="*/ 727442 h 7609745"/>
              <a:gd name="connsiteX48" fmla="*/ 2694868 w 7799999"/>
              <a:gd name="connsiteY48" fmla="*/ 3250714 h 7609745"/>
              <a:gd name="connsiteX49" fmla="*/ 2066416 w 7799999"/>
              <a:gd name="connsiteY49" fmla="*/ 3879166 h 7609745"/>
              <a:gd name="connsiteX50" fmla="*/ 2066417 w 7799999"/>
              <a:gd name="connsiteY50" fmla="*/ 3879165 h 7609745"/>
              <a:gd name="connsiteX51" fmla="*/ 1437965 w 7799999"/>
              <a:gd name="connsiteY51" fmla="*/ 3250713 h 7609745"/>
              <a:gd name="connsiteX52" fmla="*/ 0 w 7799999"/>
              <a:gd name="connsiteY52" fmla="*/ 3285554 h 7609745"/>
              <a:gd name="connsiteX53" fmla="*/ 1149478 w 7799999"/>
              <a:gd name="connsiteY53" fmla="*/ 2194409 h 7609745"/>
              <a:gd name="connsiteX54" fmla="*/ 1221289 w 7799999"/>
              <a:gd name="connsiteY54" fmla="*/ 2281445 h 7609745"/>
              <a:gd name="connsiteX55" fmla="*/ 1335314 w 7799999"/>
              <a:gd name="connsiteY55" fmla="*/ 2654739 h 7609745"/>
              <a:gd name="connsiteX56" fmla="*/ 1335314 w 7799999"/>
              <a:gd name="connsiteY56" fmla="*/ 4672224 h 7609745"/>
              <a:gd name="connsiteX57" fmla="*/ 667657 w 7799999"/>
              <a:gd name="connsiteY57" fmla="*/ 5339881 h 7609745"/>
              <a:gd name="connsiteX58" fmla="*/ 0 w 7799999"/>
              <a:gd name="connsiteY58" fmla="*/ 4672224 h 760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799999" h="7609745">
                <a:moveTo>
                  <a:pt x="5132443" y="6663494"/>
                </a:moveTo>
                <a:cubicBezTo>
                  <a:pt x="5202012" y="6593924"/>
                  <a:pt x="5298122" y="6550895"/>
                  <a:pt x="5404282" y="6550895"/>
                </a:cubicBezTo>
                <a:lnTo>
                  <a:pt x="5438227" y="6550895"/>
                </a:lnTo>
                <a:cubicBezTo>
                  <a:pt x="5650547" y="6550895"/>
                  <a:pt x="5822666" y="6723014"/>
                  <a:pt x="5822666" y="6935334"/>
                </a:cubicBezTo>
                <a:cubicBezTo>
                  <a:pt x="5822666" y="7147654"/>
                  <a:pt x="5650547" y="7319773"/>
                  <a:pt x="5438227" y="7319772"/>
                </a:cubicBezTo>
                <a:lnTo>
                  <a:pt x="5404282" y="7319773"/>
                </a:lnTo>
                <a:cubicBezTo>
                  <a:pt x="5191962" y="7319773"/>
                  <a:pt x="5019843" y="7147654"/>
                  <a:pt x="5019843" y="6935334"/>
                </a:cubicBezTo>
                <a:cubicBezTo>
                  <a:pt x="5019844" y="6829173"/>
                  <a:pt x="5062873" y="6733063"/>
                  <a:pt x="5132443" y="6663494"/>
                </a:cubicBezTo>
                <a:close/>
                <a:moveTo>
                  <a:pt x="6088536" y="2767793"/>
                </a:moveTo>
                <a:lnTo>
                  <a:pt x="7799999" y="4570751"/>
                </a:lnTo>
                <a:lnTo>
                  <a:pt x="7799998" y="5337159"/>
                </a:lnTo>
                <a:lnTo>
                  <a:pt x="6538161" y="6534962"/>
                </a:lnTo>
                <a:lnTo>
                  <a:pt x="6418583" y="6470059"/>
                </a:lnTo>
                <a:cubicBezTo>
                  <a:pt x="6182898" y="6310833"/>
                  <a:pt x="6027942" y="6041187"/>
                  <a:pt x="6027942" y="5735350"/>
                </a:cubicBezTo>
                <a:lnTo>
                  <a:pt x="6027942" y="3087993"/>
                </a:lnTo>
                <a:cubicBezTo>
                  <a:pt x="6027942" y="2996242"/>
                  <a:pt x="6041888" y="2907748"/>
                  <a:pt x="6067776" y="2824515"/>
                </a:cubicBezTo>
                <a:close/>
                <a:moveTo>
                  <a:pt x="3174242" y="5492033"/>
                </a:moveTo>
                <a:cubicBezTo>
                  <a:pt x="3295064" y="5371211"/>
                  <a:pt x="3461979" y="5296481"/>
                  <a:pt x="3646347" y="5296481"/>
                </a:cubicBezTo>
                <a:cubicBezTo>
                  <a:pt x="4015084" y="5296481"/>
                  <a:pt x="4314004" y="5595401"/>
                  <a:pt x="4314004" y="5964138"/>
                </a:cubicBezTo>
                <a:lnTo>
                  <a:pt x="4314004" y="6942088"/>
                </a:lnTo>
                <a:cubicBezTo>
                  <a:pt x="4314004" y="7310825"/>
                  <a:pt x="4015084" y="7609745"/>
                  <a:pt x="3646347" y="7609745"/>
                </a:cubicBezTo>
                <a:cubicBezTo>
                  <a:pt x="3277610" y="7609745"/>
                  <a:pt x="2978690" y="7310825"/>
                  <a:pt x="2978690" y="6942088"/>
                </a:cubicBezTo>
                <a:lnTo>
                  <a:pt x="2978690" y="5964138"/>
                </a:lnTo>
                <a:cubicBezTo>
                  <a:pt x="2978690" y="5779770"/>
                  <a:pt x="3053420" y="5612855"/>
                  <a:pt x="3174242" y="5492033"/>
                </a:cubicBezTo>
                <a:close/>
                <a:moveTo>
                  <a:pt x="5067168" y="1691822"/>
                </a:moveTo>
                <a:lnTo>
                  <a:pt x="5864261" y="2531528"/>
                </a:lnTo>
                <a:lnTo>
                  <a:pt x="5864260" y="5950315"/>
                </a:lnTo>
                <a:cubicBezTo>
                  <a:pt x="5864259" y="6172010"/>
                  <a:pt x="5684542" y="6351727"/>
                  <a:pt x="5462848" y="6351727"/>
                </a:cubicBezTo>
                <a:cubicBezTo>
                  <a:pt x="5241154" y="6351727"/>
                  <a:pt x="5061437" y="6172008"/>
                  <a:pt x="5061437" y="5950314"/>
                </a:cubicBezTo>
                <a:lnTo>
                  <a:pt x="5061437" y="1748673"/>
                </a:lnTo>
                <a:close/>
                <a:moveTo>
                  <a:pt x="1705999" y="4194375"/>
                </a:moveTo>
                <a:cubicBezTo>
                  <a:pt x="1806368" y="4094006"/>
                  <a:pt x="1945027" y="4031926"/>
                  <a:pt x="2098184" y="4031927"/>
                </a:cubicBezTo>
                <a:cubicBezTo>
                  <a:pt x="2404501" y="4031927"/>
                  <a:pt x="2652819" y="4280246"/>
                  <a:pt x="2652819" y="4586561"/>
                </a:cubicBezTo>
                <a:cubicBezTo>
                  <a:pt x="2652819" y="4831807"/>
                  <a:pt x="2652818" y="5077052"/>
                  <a:pt x="2652818" y="5322297"/>
                </a:cubicBezTo>
                <a:cubicBezTo>
                  <a:pt x="2652818" y="5628613"/>
                  <a:pt x="2404499" y="5876932"/>
                  <a:pt x="2098183" y="5876932"/>
                </a:cubicBezTo>
                <a:lnTo>
                  <a:pt x="2098184" y="5876931"/>
                </a:lnTo>
                <a:cubicBezTo>
                  <a:pt x="1791868" y="5876931"/>
                  <a:pt x="1543550" y="5628612"/>
                  <a:pt x="1543549" y="5322296"/>
                </a:cubicBezTo>
                <a:lnTo>
                  <a:pt x="1543549" y="4586561"/>
                </a:lnTo>
                <a:cubicBezTo>
                  <a:pt x="1543550" y="4433403"/>
                  <a:pt x="1605629" y="4294745"/>
                  <a:pt x="1705999" y="4194375"/>
                </a:cubicBezTo>
                <a:close/>
                <a:moveTo>
                  <a:pt x="2809023" y="619081"/>
                </a:moveTo>
                <a:lnTo>
                  <a:pt x="3461201" y="0"/>
                </a:lnTo>
                <a:lnTo>
                  <a:pt x="4945081" y="1563209"/>
                </a:lnTo>
                <a:lnTo>
                  <a:pt x="4945081" y="4081948"/>
                </a:lnTo>
                <a:cubicBezTo>
                  <a:pt x="4945081" y="4671805"/>
                  <a:pt x="4466908" y="5149978"/>
                  <a:pt x="3877051" y="5149978"/>
                </a:cubicBezTo>
                <a:lnTo>
                  <a:pt x="3877052" y="5149977"/>
                </a:lnTo>
                <a:cubicBezTo>
                  <a:pt x="3287195" y="5149977"/>
                  <a:pt x="2809022" y="4671804"/>
                  <a:pt x="2809022" y="4081947"/>
                </a:cubicBezTo>
                <a:close/>
                <a:moveTo>
                  <a:pt x="1437965" y="1920562"/>
                </a:moveTo>
                <a:lnTo>
                  <a:pt x="2694869" y="727442"/>
                </a:lnTo>
                <a:lnTo>
                  <a:pt x="2694868" y="3250714"/>
                </a:lnTo>
                <a:cubicBezTo>
                  <a:pt x="2694868" y="3597798"/>
                  <a:pt x="2413500" y="3879165"/>
                  <a:pt x="2066416" y="3879166"/>
                </a:cubicBezTo>
                <a:lnTo>
                  <a:pt x="2066417" y="3879165"/>
                </a:lnTo>
                <a:cubicBezTo>
                  <a:pt x="1719333" y="3879165"/>
                  <a:pt x="1437965" y="3597797"/>
                  <a:pt x="1437965" y="3250713"/>
                </a:cubicBezTo>
                <a:close/>
                <a:moveTo>
                  <a:pt x="0" y="3285554"/>
                </a:moveTo>
                <a:lnTo>
                  <a:pt x="1149478" y="2194409"/>
                </a:lnTo>
                <a:lnTo>
                  <a:pt x="1221289" y="2281445"/>
                </a:lnTo>
                <a:cubicBezTo>
                  <a:pt x="1293279" y="2388004"/>
                  <a:pt x="1335314" y="2516462"/>
                  <a:pt x="1335314" y="2654739"/>
                </a:cubicBezTo>
                <a:lnTo>
                  <a:pt x="1335314" y="4672224"/>
                </a:lnTo>
                <a:cubicBezTo>
                  <a:pt x="1335314" y="5040961"/>
                  <a:pt x="1036394" y="5339882"/>
                  <a:pt x="667657" y="5339881"/>
                </a:cubicBezTo>
                <a:cubicBezTo>
                  <a:pt x="298920" y="5339882"/>
                  <a:pt x="1" y="5040961"/>
                  <a:pt x="0" y="4672224"/>
                </a:cubicBezTo>
                <a:close/>
              </a:path>
            </a:pathLst>
          </a:custGeom>
          <a:blipFill dpi="0" rotWithShape="0">
            <a:blip r:embed="rId9"/>
            <a:srcRect/>
            <a:stretch>
              <a:fillRect l="-7000" t="-11000" r="-41000" b="4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Audio 6">
            <a:extLst>
              <a:ext uri="{FF2B5EF4-FFF2-40B4-BE49-F238E27FC236}">
                <a16:creationId xmlns:a16="http://schemas.microsoft.com/office/drawing/2014/main" id="{87873FB9-0705-F48C-9C0D-214D13969BF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72504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1578">
        <p159:morph option="byObject"/>
      </p:transition>
    </mc:Choice>
    <mc:Fallback>
      <p:transition spd="slow" advTm="15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54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75EABF9-1E8F-0160-C716-F2872DF42041}"/>
              </a:ext>
            </a:extLst>
          </p:cNvPr>
          <p:cNvSpPr txBox="1">
            <a:spLocks/>
          </p:cNvSpPr>
          <p:nvPr/>
        </p:nvSpPr>
        <p:spPr>
          <a:xfrm>
            <a:off x="-8700196" y="1205006"/>
            <a:ext cx="2560320" cy="1585239"/>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en-US" sz="4000" b="1" dirty="0">
                <a:latin typeface="Aldhabi" panose="020F0502020204030204" pitchFamily="34" charset="0"/>
                <a:cs typeface="Aldhabi" panose="020F0502020204030204" pitchFamily="34" charset="0"/>
              </a:rPr>
              <a:t>Amjad Ali</a:t>
            </a:r>
            <a:br>
              <a:rPr lang="en-US" b="1" dirty="0">
                <a:latin typeface="Aldhabi" panose="020F0502020204030204" pitchFamily="34" charset="0"/>
                <a:cs typeface="Aldhabi" panose="020F0502020204030204" pitchFamily="34" charset="0"/>
              </a:rPr>
            </a:br>
            <a:r>
              <a:rPr lang="en-US" sz="2700" b="1" i="1" dirty="0">
                <a:solidFill>
                  <a:schemeClr val="accent1"/>
                </a:solidFill>
                <a:latin typeface="Aldhabi" panose="020F0502020204030204" pitchFamily="34" charset="0"/>
                <a:cs typeface="Aldhabi" panose="020F0502020204030204" pitchFamily="34" charset="0"/>
              </a:rPr>
              <a:t>Team Leader</a:t>
            </a:r>
            <a:br>
              <a:rPr lang="en-US" b="1" dirty="0">
                <a:latin typeface="Aldhabi" panose="020F0502020204030204" pitchFamily="34" charset="0"/>
                <a:cs typeface="Aldhabi" panose="020F0502020204030204" pitchFamily="34" charset="0"/>
              </a:rPr>
            </a:br>
            <a:r>
              <a:rPr lang="en-US" sz="2700" b="1" i="1" dirty="0">
                <a:solidFill>
                  <a:schemeClr val="accent1"/>
                </a:solidFill>
                <a:latin typeface="Aldhabi" panose="020F0502020204030204" pitchFamily="34" charset="0"/>
                <a:cs typeface="Aldhabi" panose="020F0502020204030204" pitchFamily="34" charset="0"/>
              </a:rPr>
              <a:t>Data Analysis &amp; Modeling</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sp>
        <p:nvSpPr>
          <p:cNvPr id="10" name="Title 1">
            <a:extLst>
              <a:ext uri="{FF2B5EF4-FFF2-40B4-BE49-F238E27FC236}">
                <a16:creationId xmlns:a16="http://schemas.microsoft.com/office/drawing/2014/main" id="{5EB827B4-233A-00E0-D89D-537CDF848815}"/>
              </a:ext>
            </a:extLst>
          </p:cNvPr>
          <p:cNvSpPr txBox="1">
            <a:spLocks/>
          </p:cNvSpPr>
          <p:nvPr/>
        </p:nvSpPr>
        <p:spPr>
          <a:xfrm>
            <a:off x="17879755" y="1439195"/>
            <a:ext cx="2560320" cy="1308270"/>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600" b="1" dirty="0">
                <a:latin typeface="Aldhabi" panose="020F0502020204030204" pitchFamily="34" charset="0"/>
                <a:cs typeface="Aldhabi" panose="020F0502020204030204" pitchFamily="34" charset="0"/>
              </a:rPr>
              <a:t>Karthik Vinnakota</a:t>
            </a:r>
            <a:br>
              <a:rPr lang="en-US" b="1" dirty="0">
                <a:latin typeface="Aldhabi" panose="020F0502020204030204" pitchFamily="34" charset="0"/>
                <a:cs typeface="Aldhabi" panose="020F0502020204030204" pitchFamily="34" charset="0"/>
              </a:rPr>
            </a:br>
            <a:r>
              <a:rPr lang="en-US" sz="3100" b="1" i="1" dirty="0">
                <a:solidFill>
                  <a:schemeClr val="accent1"/>
                </a:solidFill>
                <a:latin typeface="Aldhabi" panose="020F0502020204030204" pitchFamily="34" charset="0"/>
                <a:cs typeface="Aldhabi" panose="020F0502020204030204" pitchFamily="34" charset="0"/>
              </a:rPr>
              <a:t>Data Analysis</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sp>
        <p:nvSpPr>
          <p:cNvPr id="11" name="Title 1">
            <a:extLst>
              <a:ext uri="{FF2B5EF4-FFF2-40B4-BE49-F238E27FC236}">
                <a16:creationId xmlns:a16="http://schemas.microsoft.com/office/drawing/2014/main" id="{C8849BDC-DA78-7A7C-87C3-BD9ECBA63DA0}"/>
              </a:ext>
            </a:extLst>
          </p:cNvPr>
          <p:cNvSpPr txBox="1">
            <a:spLocks/>
          </p:cNvSpPr>
          <p:nvPr/>
        </p:nvSpPr>
        <p:spPr>
          <a:xfrm>
            <a:off x="-8074554" y="9804868"/>
            <a:ext cx="2560320" cy="186651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b="1" dirty="0">
                <a:latin typeface="Aldhabi" panose="020F0502020204030204" pitchFamily="34" charset="0"/>
                <a:cs typeface="Aldhabi" panose="020F0502020204030204" pitchFamily="34" charset="0"/>
              </a:rPr>
              <a:t>Parin Patel</a:t>
            </a:r>
            <a:br>
              <a:rPr lang="en-US" b="1" dirty="0">
                <a:latin typeface="Aldhabi" panose="020F0502020204030204" pitchFamily="34" charset="0"/>
                <a:cs typeface="Aldhabi" panose="020F0502020204030204" pitchFamily="34" charset="0"/>
              </a:rPr>
            </a:br>
            <a:r>
              <a:rPr lang="en-US" sz="2500" b="1" i="1" dirty="0">
                <a:solidFill>
                  <a:schemeClr val="accent1"/>
                </a:solidFill>
                <a:latin typeface="Aldhabi" panose="020F0502020204030204" pitchFamily="34" charset="0"/>
                <a:cs typeface="Aldhabi" panose="020F0502020204030204" pitchFamily="34" charset="0"/>
              </a:rPr>
              <a:t>Storytelling &amp; Data Visualization </a:t>
            </a:r>
          </a:p>
        </p:txBody>
      </p:sp>
      <p:sp>
        <p:nvSpPr>
          <p:cNvPr id="12" name="Title 1">
            <a:extLst>
              <a:ext uri="{FF2B5EF4-FFF2-40B4-BE49-F238E27FC236}">
                <a16:creationId xmlns:a16="http://schemas.microsoft.com/office/drawing/2014/main" id="{B5265D7E-0D62-116F-6956-8800E356C839}"/>
              </a:ext>
            </a:extLst>
          </p:cNvPr>
          <p:cNvSpPr txBox="1">
            <a:spLocks/>
          </p:cNvSpPr>
          <p:nvPr/>
        </p:nvSpPr>
        <p:spPr>
          <a:xfrm>
            <a:off x="16341325" y="9888220"/>
            <a:ext cx="2560320" cy="186651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4000" b="1" dirty="0">
                <a:latin typeface="Aldhabi" panose="020F0502020204030204" pitchFamily="34" charset="0"/>
                <a:cs typeface="Aldhabi" panose="020F0502020204030204" pitchFamily="34" charset="0"/>
              </a:rPr>
              <a:t>Ramya Chava</a:t>
            </a:r>
            <a:br>
              <a:rPr lang="en-US" b="1" dirty="0">
                <a:latin typeface="Aldhabi" panose="020F0502020204030204" pitchFamily="34" charset="0"/>
                <a:cs typeface="Aldhabi" panose="020F0502020204030204" pitchFamily="34" charset="0"/>
              </a:rPr>
            </a:br>
            <a:r>
              <a:rPr lang="en-US" sz="3100" b="1" i="1" dirty="0">
                <a:solidFill>
                  <a:schemeClr val="accent1"/>
                </a:solidFill>
                <a:latin typeface="Aldhabi" panose="020F0502020204030204" pitchFamily="34" charset="0"/>
                <a:cs typeface="Aldhabi" panose="020F0502020204030204" pitchFamily="34" charset="0"/>
              </a:rPr>
              <a:t>Data Exploration</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pic>
        <p:nvPicPr>
          <p:cNvPr id="13" name="Picture 12">
            <a:extLst>
              <a:ext uri="{FF2B5EF4-FFF2-40B4-BE49-F238E27FC236}">
                <a16:creationId xmlns:a16="http://schemas.microsoft.com/office/drawing/2014/main" id="{47D31E00-739F-662A-9F9B-44CE5D40AB24}"/>
              </a:ext>
            </a:extLst>
          </p:cNvPr>
          <p:cNvPicPr>
            <a:picLocks noChangeAspect="1"/>
          </p:cNvPicPr>
          <p:nvPr/>
        </p:nvPicPr>
        <p:blipFill>
          <a:blip r:embed="rId4"/>
          <a:srcRect/>
          <a:stretch/>
        </p:blipFill>
        <p:spPr>
          <a:xfrm>
            <a:off x="-4777886" y="9533025"/>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4" name="Picture 13">
            <a:extLst>
              <a:ext uri="{FF2B5EF4-FFF2-40B4-BE49-F238E27FC236}">
                <a16:creationId xmlns:a16="http://schemas.microsoft.com/office/drawing/2014/main" id="{6E1A6C3F-B56E-9DBD-8CE0-B1FC79CC9CE5}"/>
              </a:ext>
            </a:extLst>
          </p:cNvPr>
          <p:cNvPicPr>
            <a:picLocks noChangeAspect="1"/>
          </p:cNvPicPr>
          <p:nvPr/>
        </p:nvPicPr>
        <p:blipFill rotWithShape="1">
          <a:blip r:embed="rId5"/>
          <a:srcRect l="677" t="5576" r="-677" b="16688"/>
          <a:stretch/>
        </p:blipFill>
        <p:spPr>
          <a:xfrm>
            <a:off x="15908360" y="699311"/>
            <a:ext cx="2414016" cy="241401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5" name="Picture 14">
            <a:extLst>
              <a:ext uri="{FF2B5EF4-FFF2-40B4-BE49-F238E27FC236}">
                <a16:creationId xmlns:a16="http://schemas.microsoft.com/office/drawing/2014/main" id="{E9BA0B0D-1B73-FB0F-D21D-82237BE6E059}"/>
              </a:ext>
            </a:extLst>
          </p:cNvPr>
          <p:cNvPicPr>
            <a:picLocks noChangeAspect="1"/>
          </p:cNvPicPr>
          <p:nvPr/>
        </p:nvPicPr>
        <p:blipFill rotWithShape="1">
          <a:blip r:embed="rId6"/>
          <a:srcRect t="7573" b="28183"/>
          <a:stretch/>
        </p:blipFill>
        <p:spPr>
          <a:xfrm>
            <a:off x="13711261" y="9566268"/>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6" name="Picture 15">
            <a:extLst>
              <a:ext uri="{FF2B5EF4-FFF2-40B4-BE49-F238E27FC236}">
                <a16:creationId xmlns:a16="http://schemas.microsoft.com/office/drawing/2014/main" id="{C1AD32D3-73AD-3541-8FC1-1DA8481161CB}"/>
              </a:ext>
            </a:extLst>
          </p:cNvPr>
          <p:cNvPicPr>
            <a:picLocks noChangeAspect="1"/>
          </p:cNvPicPr>
          <p:nvPr/>
        </p:nvPicPr>
        <p:blipFill rotWithShape="1">
          <a:blip r:embed="rId7"/>
          <a:srcRect l="441" t="595" r="-441" b="21986"/>
          <a:stretch/>
        </p:blipFill>
        <p:spPr>
          <a:xfrm>
            <a:off x="-4777886" y="238142"/>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17" name="Title 1">
            <a:extLst>
              <a:ext uri="{FF2B5EF4-FFF2-40B4-BE49-F238E27FC236}">
                <a16:creationId xmlns:a16="http://schemas.microsoft.com/office/drawing/2014/main" id="{66910260-91A3-7018-C80B-4AD2BFA4DE3A}"/>
              </a:ext>
            </a:extLst>
          </p:cNvPr>
          <p:cNvSpPr txBox="1">
            <a:spLocks/>
          </p:cNvSpPr>
          <p:nvPr/>
        </p:nvSpPr>
        <p:spPr>
          <a:xfrm>
            <a:off x="4735377" y="-5664809"/>
            <a:ext cx="2560380" cy="595549"/>
          </a:xfrm>
          <a:prstGeom prst="rect">
            <a:avLst/>
          </a:prstGeom>
        </p:spPr>
        <p:txBody>
          <a:bodyPr vert="horz" lIns="91440" tIns="45720" rIns="91440" bIns="45720" rtlCol="0" anchor="ct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2000" b="1" dirty="0"/>
              <a:t>Team Members</a:t>
            </a:r>
          </a:p>
        </p:txBody>
      </p:sp>
      <p:sp>
        <p:nvSpPr>
          <p:cNvPr id="4" name="TextBox 3">
            <a:extLst>
              <a:ext uri="{FF2B5EF4-FFF2-40B4-BE49-F238E27FC236}">
                <a16:creationId xmlns:a16="http://schemas.microsoft.com/office/drawing/2014/main" id="{472CC7B0-1EE5-E0F0-5255-C6266D40A6AD}"/>
              </a:ext>
            </a:extLst>
          </p:cNvPr>
          <p:cNvSpPr txBox="1"/>
          <p:nvPr/>
        </p:nvSpPr>
        <p:spPr>
          <a:xfrm>
            <a:off x="-372978" y="13346374"/>
            <a:ext cx="5939588" cy="3785652"/>
          </a:xfrm>
          <a:prstGeom prst="rect">
            <a:avLst/>
          </a:prstGeom>
          <a:noFill/>
        </p:spPr>
        <p:txBody>
          <a:bodyPr wrap="square" rtlCol="0">
            <a:spAutoFit/>
          </a:bodyPr>
          <a:lstStyle/>
          <a:p>
            <a:pPr algn="just"/>
            <a:r>
              <a:rPr lang="en-US" sz="2400" b="0" i="0" dirty="0">
                <a:effectLst/>
                <a:latin typeface="Avenir Next LT Pro Demi" panose="020B0704020202020204" pitchFamily="34" charset="0"/>
              </a:rPr>
              <a:t>The objective is to create a comprehensive system that can predict mental health outcomes, identify potential risk factors, and provide insights into the dynamic nature of mental well-being over time. This project aims to contribute to the development of personalized interventions and support systems to improve mental health outcomes for individuals.</a:t>
            </a:r>
            <a:endParaRPr lang="en-US" sz="2400" dirty="0">
              <a:latin typeface="Avenir Next LT Pro Demi" panose="020B0704020202020204" pitchFamily="34" charset="0"/>
            </a:endParaRPr>
          </a:p>
        </p:txBody>
      </p:sp>
      <p:sp>
        <p:nvSpPr>
          <p:cNvPr id="6" name="TextBox 5">
            <a:extLst>
              <a:ext uri="{FF2B5EF4-FFF2-40B4-BE49-F238E27FC236}">
                <a16:creationId xmlns:a16="http://schemas.microsoft.com/office/drawing/2014/main" id="{B51FA3BC-4F25-9D81-4C5B-836CA18F9BA8}"/>
              </a:ext>
            </a:extLst>
          </p:cNvPr>
          <p:cNvSpPr txBox="1"/>
          <p:nvPr/>
        </p:nvSpPr>
        <p:spPr>
          <a:xfrm>
            <a:off x="1738601" y="-4471691"/>
            <a:ext cx="6546574" cy="646331"/>
          </a:xfrm>
          <a:prstGeom prst="rect">
            <a:avLst/>
          </a:prstGeom>
          <a:noFill/>
        </p:spPr>
        <p:txBody>
          <a:bodyPr wrap="square" rtlCol="0">
            <a:spAutoFit/>
          </a:bodyPr>
          <a:lstStyle/>
          <a:p>
            <a:r>
              <a:rPr lang="en-US" sz="3600" b="1" dirty="0">
                <a:latin typeface="Avenir Next LT Pro Demi" panose="020B0704020202020204" pitchFamily="34" charset="0"/>
              </a:rPr>
              <a:t>Objective:</a:t>
            </a:r>
          </a:p>
        </p:txBody>
      </p:sp>
      <p:pic>
        <p:nvPicPr>
          <p:cNvPr id="20" name="Picture 19" descr="A circuit board in the shape of a human head">
            <a:extLst>
              <a:ext uri="{FF2B5EF4-FFF2-40B4-BE49-F238E27FC236}">
                <a16:creationId xmlns:a16="http://schemas.microsoft.com/office/drawing/2014/main" id="{52035196-C425-50BD-9D92-7DFEFFF175EB}"/>
              </a:ext>
            </a:extLst>
          </p:cNvPr>
          <p:cNvPicPr>
            <a:picLocks noChangeAspect="1"/>
          </p:cNvPicPr>
          <p:nvPr/>
        </p:nvPicPr>
        <p:blipFill>
          <a:blip r:embed="rId8">
            <a:alphaModFix amt="32000"/>
            <a:extLst>
              <a:ext uri="{BEBA8EAE-BF5A-486C-A8C5-ECC9F3942E4B}">
                <a14:imgProps xmlns:a14="http://schemas.microsoft.com/office/drawing/2010/main">
                  <a14:imgLayer r:embed="rId9">
                    <a14:imgEffect>
                      <a14:colorTemperature colorTemp="3502"/>
                    </a14:imgEffect>
                    <a14:imgEffect>
                      <a14:saturation sat="400000"/>
                    </a14:imgEffect>
                  </a14:imgLayer>
                </a14:imgProps>
              </a:ext>
            </a:extLst>
          </a:blip>
          <a:stretch>
            <a:fillRect/>
          </a:stretch>
        </p:blipFill>
        <p:spPr>
          <a:xfrm>
            <a:off x="1" y="0"/>
            <a:ext cx="12191999" cy="6858000"/>
          </a:xfrm>
          <a:prstGeom prst="rect">
            <a:avLst/>
          </a:prstGeom>
          <a:pattFill prst="pct5">
            <a:fgClr>
              <a:schemeClr val="bg2"/>
            </a:fgClr>
            <a:bgClr>
              <a:schemeClr val="bg1"/>
            </a:bgClr>
          </a:pattFill>
        </p:spPr>
      </p:pic>
      <p:sp>
        <p:nvSpPr>
          <p:cNvPr id="2" name="TextBox 1">
            <a:extLst>
              <a:ext uri="{FF2B5EF4-FFF2-40B4-BE49-F238E27FC236}">
                <a16:creationId xmlns:a16="http://schemas.microsoft.com/office/drawing/2014/main" id="{6B0852B4-0DAE-3CA8-CF4D-07D163AFE845}"/>
              </a:ext>
            </a:extLst>
          </p:cNvPr>
          <p:cNvSpPr txBox="1"/>
          <p:nvPr/>
        </p:nvSpPr>
        <p:spPr>
          <a:xfrm>
            <a:off x="193480" y="376145"/>
            <a:ext cx="6546574" cy="646331"/>
          </a:xfrm>
          <a:prstGeom prst="rect">
            <a:avLst/>
          </a:prstGeom>
          <a:noFill/>
        </p:spPr>
        <p:txBody>
          <a:bodyPr wrap="square" rtlCol="0">
            <a:spAutoFit/>
          </a:bodyPr>
          <a:lstStyle/>
          <a:p>
            <a:r>
              <a:rPr lang="en-US" sz="3600" b="1" dirty="0">
                <a:latin typeface="Avenir Next LT Pro Demi" panose="020B0704020202020204" pitchFamily="34" charset="0"/>
              </a:rPr>
              <a:t>Problem Statement:</a:t>
            </a:r>
          </a:p>
        </p:txBody>
      </p:sp>
      <p:sp>
        <p:nvSpPr>
          <p:cNvPr id="7" name="TextBox 6">
            <a:extLst>
              <a:ext uri="{FF2B5EF4-FFF2-40B4-BE49-F238E27FC236}">
                <a16:creationId xmlns:a16="http://schemas.microsoft.com/office/drawing/2014/main" id="{06396A72-B589-8B29-FA8A-9EAD55AF0508}"/>
              </a:ext>
            </a:extLst>
          </p:cNvPr>
          <p:cNvSpPr txBox="1"/>
          <p:nvPr/>
        </p:nvSpPr>
        <p:spPr>
          <a:xfrm>
            <a:off x="193480" y="1218876"/>
            <a:ext cx="5939588" cy="5262979"/>
          </a:xfrm>
          <a:prstGeom prst="rect">
            <a:avLst/>
          </a:prstGeom>
          <a:noFill/>
        </p:spPr>
        <p:txBody>
          <a:bodyPr wrap="square" rtlCol="0">
            <a:spAutoFit/>
          </a:bodyPr>
          <a:lstStyle/>
          <a:p>
            <a:pPr marL="0" indent="0">
              <a:buNone/>
            </a:pPr>
            <a:r>
              <a:rPr lang="en-US" sz="2800" b="0" i="0" dirty="0">
                <a:effectLst/>
                <a:latin typeface="Söhne"/>
              </a:rPr>
              <a:t>The primary aim of this project is to uncover patterns and relationships that provide valuable insights into the complex dynamics of mental well-being across diverse individuals. The goal is to understand how personality traits, specifically those measured by the Ten Item Personality Inventory (TIPI), and demographic factors influence mental health outcomes, as measured by the Depression, Anxiety, and Stress Scales (DASS).</a:t>
            </a:r>
            <a:endParaRPr lang="en-US" sz="2800" dirty="0"/>
          </a:p>
        </p:txBody>
      </p:sp>
      <p:pic>
        <p:nvPicPr>
          <p:cNvPr id="18" name="Audio 17">
            <a:extLst>
              <a:ext uri="{FF2B5EF4-FFF2-40B4-BE49-F238E27FC236}">
                <a16:creationId xmlns:a16="http://schemas.microsoft.com/office/drawing/2014/main" id="{7D672662-E0BD-FF3C-456F-91488AE4F7D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34213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1120">
        <p159:morph option="byObject"/>
      </p:transition>
    </mc:Choice>
    <mc:Fallback>
      <p:transition spd="slow" advTm="1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14" presetClass="entr" presetSubtype="1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randombar(horizontal)">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54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66910260-91A3-7018-C80B-4AD2BFA4DE3A}"/>
              </a:ext>
            </a:extLst>
          </p:cNvPr>
          <p:cNvSpPr txBox="1">
            <a:spLocks/>
          </p:cNvSpPr>
          <p:nvPr/>
        </p:nvSpPr>
        <p:spPr>
          <a:xfrm>
            <a:off x="4735377" y="-5664809"/>
            <a:ext cx="2560380" cy="595549"/>
          </a:xfrm>
          <a:prstGeom prst="rect">
            <a:avLst/>
          </a:prstGeom>
        </p:spPr>
        <p:txBody>
          <a:bodyPr vert="horz" lIns="91440" tIns="45720" rIns="91440" bIns="45720" rtlCol="0" anchor="ct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2000" b="1" dirty="0"/>
              <a:t>Team Members</a:t>
            </a:r>
          </a:p>
        </p:txBody>
      </p:sp>
      <p:sp>
        <p:nvSpPr>
          <p:cNvPr id="2" name="TextBox 1">
            <a:extLst>
              <a:ext uri="{FF2B5EF4-FFF2-40B4-BE49-F238E27FC236}">
                <a16:creationId xmlns:a16="http://schemas.microsoft.com/office/drawing/2014/main" id="{6B0852B4-0DAE-3CA8-CF4D-07D163AFE845}"/>
              </a:ext>
            </a:extLst>
          </p:cNvPr>
          <p:cNvSpPr txBox="1"/>
          <p:nvPr/>
        </p:nvSpPr>
        <p:spPr>
          <a:xfrm>
            <a:off x="156412" y="671760"/>
            <a:ext cx="6546574" cy="646331"/>
          </a:xfrm>
          <a:prstGeom prst="rect">
            <a:avLst/>
          </a:prstGeom>
          <a:noFill/>
        </p:spPr>
        <p:txBody>
          <a:bodyPr wrap="square" rtlCol="0">
            <a:spAutoFit/>
          </a:bodyPr>
          <a:lstStyle/>
          <a:p>
            <a:r>
              <a:rPr lang="en-US" sz="3600" b="1" dirty="0">
                <a:latin typeface="Avenir Next LT Pro Demi" panose="020B0704020202020204" pitchFamily="34" charset="0"/>
              </a:rPr>
              <a:t>Objective:</a:t>
            </a:r>
          </a:p>
        </p:txBody>
      </p:sp>
      <p:sp>
        <p:nvSpPr>
          <p:cNvPr id="3" name="Freeform: Shape 2">
            <a:extLst>
              <a:ext uri="{FF2B5EF4-FFF2-40B4-BE49-F238E27FC236}">
                <a16:creationId xmlns:a16="http://schemas.microsoft.com/office/drawing/2014/main" id="{2B8A86FC-EC07-406C-DE5E-0ACC0E65AAB8}"/>
              </a:ext>
            </a:extLst>
          </p:cNvPr>
          <p:cNvSpPr/>
          <p:nvPr/>
        </p:nvSpPr>
        <p:spPr>
          <a:xfrm rot="2610521">
            <a:off x="5727185" y="-764831"/>
            <a:ext cx="8122780" cy="7910771"/>
          </a:xfrm>
          <a:custGeom>
            <a:avLst/>
            <a:gdLst>
              <a:gd name="connsiteX0" fmla="*/ 5132443 w 7799999"/>
              <a:gd name="connsiteY0" fmla="*/ 6663494 h 7609745"/>
              <a:gd name="connsiteX1" fmla="*/ 5404282 w 7799999"/>
              <a:gd name="connsiteY1" fmla="*/ 6550895 h 7609745"/>
              <a:gd name="connsiteX2" fmla="*/ 5438227 w 7799999"/>
              <a:gd name="connsiteY2" fmla="*/ 6550895 h 7609745"/>
              <a:gd name="connsiteX3" fmla="*/ 5822666 w 7799999"/>
              <a:gd name="connsiteY3" fmla="*/ 6935334 h 7609745"/>
              <a:gd name="connsiteX4" fmla="*/ 5438227 w 7799999"/>
              <a:gd name="connsiteY4" fmla="*/ 7319772 h 7609745"/>
              <a:gd name="connsiteX5" fmla="*/ 5404282 w 7799999"/>
              <a:gd name="connsiteY5" fmla="*/ 7319773 h 7609745"/>
              <a:gd name="connsiteX6" fmla="*/ 5019843 w 7799999"/>
              <a:gd name="connsiteY6" fmla="*/ 6935334 h 7609745"/>
              <a:gd name="connsiteX7" fmla="*/ 5132443 w 7799999"/>
              <a:gd name="connsiteY7" fmla="*/ 6663494 h 7609745"/>
              <a:gd name="connsiteX8" fmla="*/ 6088536 w 7799999"/>
              <a:gd name="connsiteY8" fmla="*/ 2767793 h 7609745"/>
              <a:gd name="connsiteX9" fmla="*/ 7799999 w 7799999"/>
              <a:gd name="connsiteY9" fmla="*/ 4570751 h 7609745"/>
              <a:gd name="connsiteX10" fmla="*/ 7799998 w 7799999"/>
              <a:gd name="connsiteY10" fmla="*/ 5337159 h 7609745"/>
              <a:gd name="connsiteX11" fmla="*/ 6538161 w 7799999"/>
              <a:gd name="connsiteY11" fmla="*/ 6534962 h 7609745"/>
              <a:gd name="connsiteX12" fmla="*/ 6418583 w 7799999"/>
              <a:gd name="connsiteY12" fmla="*/ 6470059 h 7609745"/>
              <a:gd name="connsiteX13" fmla="*/ 6027942 w 7799999"/>
              <a:gd name="connsiteY13" fmla="*/ 5735350 h 7609745"/>
              <a:gd name="connsiteX14" fmla="*/ 6027942 w 7799999"/>
              <a:gd name="connsiteY14" fmla="*/ 3087993 h 7609745"/>
              <a:gd name="connsiteX15" fmla="*/ 6067776 w 7799999"/>
              <a:gd name="connsiteY15" fmla="*/ 2824515 h 7609745"/>
              <a:gd name="connsiteX16" fmla="*/ 3174242 w 7799999"/>
              <a:gd name="connsiteY16" fmla="*/ 5492033 h 7609745"/>
              <a:gd name="connsiteX17" fmla="*/ 3646347 w 7799999"/>
              <a:gd name="connsiteY17" fmla="*/ 5296481 h 7609745"/>
              <a:gd name="connsiteX18" fmla="*/ 4314004 w 7799999"/>
              <a:gd name="connsiteY18" fmla="*/ 5964138 h 7609745"/>
              <a:gd name="connsiteX19" fmla="*/ 4314004 w 7799999"/>
              <a:gd name="connsiteY19" fmla="*/ 6942088 h 7609745"/>
              <a:gd name="connsiteX20" fmla="*/ 3646347 w 7799999"/>
              <a:gd name="connsiteY20" fmla="*/ 7609745 h 7609745"/>
              <a:gd name="connsiteX21" fmla="*/ 2978690 w 7799999"/>
              <a:gd name="connsiteY21" fmla="*/ 6942088 h 7609745"/>
              <a:gd name="connsiteX22" fmla="*/ 2978690 w 7799999"/>
              <a:gd name="connsiteY22" fmla="*/ 5964138 h 7609745"/>
              <a:gd name="connsiteX23" fmla="*/ 3174242 w 7799999"/>
              <a:gd name="connsiteY23" fmla="*/ 5492033 h 7609745"/>
              <a:gd name="connsiteX24" fmla="*/ 5067168 w 7799999"/>
              <a:gd name="connsiteY24" fmla="*/ 1691822 h 7609745"/>
              <a:gd name="connsiteX25" fmla="*/ 5864261 w 7799999"/>
              <a:gd name="connsiteY25" fmla="*/ 2531528 h 7609745"/>
              <a:gd name="connsiteX26" fmla="*/ 5864260 w 7799999"/>
              <a:gd name="connsiteY26" fmla="*/ 5950315 h 7609745"/>
              <a:gd name="connsiteX27" fmla="*/ 5462848 w 7799999"/>
              <a:gd name="connsiteY27" fmla="*/ 6351727 h 7609745"/>
              <a:gd name="connsiteX28" fmla="*/ 5061437 w 7799999"/>
              <a:gd name="connsiteY28" fmla="*/ 5950314 h 7609745"/>
              <a:gd name="connsiteX29" fmla="*/ 5061437 w 7799999"/>
              <a:gd name="connsiteY29" fmla="*/ 1748673 h 7609745"/>
              <a:gd name="connsiteX30" fmla="*/ 1705999 w 7799999"/>
              <a:gd name="connsiteY30" fmla="*/ 4194375 h 7609745"/>
              <a:gd name="connsiteX31" fmla="*/ 2098184 w 7799999"/>
              <a:gd name="connsiteY31" fmla="*/ 4031927 h 7609745"/>
              <a:gd name="connsiteX32" fmla="*/ 2652819 w 7799999"/>
              <a:gd name="connsiteY32" fmla="*/ 4586561 h 7609745"/>
              <a:gd name="connsiteX33" fmla="*/ 2652818 w 7799999"/>
              <a:gd name="connsiteY33" fmla="*/ 5322297 h 7609745"/>
              <a:gd name="connsiteX34" fmla="*/ 2098183 w 7799999"/>
              <a:gd name="connsiteY34" fmla="*/ 5876932 h 7609745"/>
              <a:gd name="connsiteX35" fmla="*/ 2098184 w 7799999"/>
              <a:gd name="connsiteY35" fmla="*/ 5876931 h 7609745"/>
              <a:gd name="connsiteX36" fmla="*/ 1543549 w 7799999"/>
              <a:gd name="connsiteY36" fmla="*/ 5322296 h 7609745"/>
              <a:gd name="connsiteX37" fmla="*/ 1543549 w 7799999"/>
              <a:gd name="connsiteY37" fmla="*/ 4586561 h 7609745"/>
              <a:gd name="connsiteX38" fmla="*/ 1705999 w 7799999"/>
              <a:gd name="connsiteY38" fmla="*/ 4194375 h 7609745"/>
              <a:gd name="connsiteX39" fmla="*/ 2809023 w 7799999"/>
              <a:gd name="connsiteY39" fmla="*/ 619081 h 7609745"/>
              <a:gd name="connsiteX40" fmla="*/ 3461201 w 7799999"/>
              <a:gd name="connsiteY40" fmla="*/ 0 h 7609745"/>
              <a:gd name="connsiteX41" fmla="*/ 4945081 w 7799999"/>
              <a:gd name="connsiteY41" fmla="*/ 1563209 h 7609745"/>
              <a:gd name="connsiteX42" fmla="*/ 4945081 w 7799999"/>
              <a:gd name="connsiteY42" fmla="*/ 4081948 h 7609745"/>
              <a:gd name="connsiteX43" fmla="*/ 3877051 w 7799999"/>
              <a:gd name="connsiteY43" fmla="*/ 5149978 h 7609745"/>
              <a:gd name="connsiteX44" fmla="*/ 3877052 w 7799999"/>
              <a:gd name="connsiteY44" fmla="*/ 5149977 h 7609745"/>
              <a:gd name="connsiteX45" fmla="*/ 2809022 w 7799999"/>
              <a:gd name="connsiteY45" fmla="*/ 4081947 h 7609745"/>
              <a:gd name="connsiteX46" fmla="*/ 1437965 w 7799999"/>
              <a:gd name="connsiteY46" fmla="*/ 1920562 h 7609745"/>
              <a:gd name="connsiteX47" fmla="*/ 2694869 w 7799999"/>
              <a:gd name="connsiteY47" fmla="*/ 727442 h 7609745"/>
              <a:gd name="connsiteX48" fmla="*/ 2694868 w 7799999"/>
              <a:gd name="connsiteY48" fmla="*/ 3250714 h 7609745"/>
              <a:gd name="connsiteX49" fmla="*/ 2066416 w 7799999"/>
              <a:gd name="connsiteY49" fmla="*/ 3879166 h 7609745"/>
              <a:gd name="connsiteX50" fmla="*/ 2066417 w 7799999"/>
              <a:gd name="connsiteY50" fmla="*/ 3879165 h 7609745"/>
              <a:gd name="connsiteX51" fmla="*/ 1437965 w 7799999"/>
              <a:gd name="connsiteY51" fmla="*/ 3250713 h 7609745"/>
              <a:gd name="connsiteX52" fmla="*/ 0 w 7799999"/>
              <a:gd name="connsiteY52" fmla="*/ 3285554 h 7609745"/>
              <a:gd name="connsiteX53" fmla="*/ 1149478 w 7799999"/>
              <a:gd name="connsiteY53" fmla="*/ 2194409 h 7609745"/>
              <a:gd name="connsiteX54" fmla="*/ 1221289 w 7799999"/>
              <a:gd name="connsiteY54" fmla="*/ 2281445 h 7609745"/>
              <a:gd name="connsiteX55" fmla="*/ 1335314 w 7799999"/>
              <a:gd name="connsiteY55" fmla="*/ 2654739 h 7609745"/>
              <a:gd name="connsiteX56" fmla="*/ 1335314 w 7799999"/>
              <a:gd name="connsiteY56" fmla="*/ 4672224 h 7609745"/>
              <a:gd name="connsiteX57" fmla="*/ 667657 w 7799999"/>
              <a:gd name="connsiteY57" fmla="*/ 5339881 h 7609745"/>
              <a:gd name="connsiteX58" fmla="*/ 0 w 7799999"/>
              <a:gd name="connsiteY58" fmla="*/ 4672224 h 760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799999" h="7609745">
                <a:moveTo>
                  <a:pt x="5132443" y="6663494"/>
                </a:moveTo>
                <a:cubicBezTo>
                  <a:pt x="5202012" y="6593924"/>
                  <a:pt x="5298122" y="6550895"/>
                  <a:pt x="5404282" y="6550895"/>
                </a:cubicBezTo>
                <a:lnTo>
                  <a:pt x="5438227" y="6550895"/>
                </a:lnTo>
                <a:cubicBezTo>
                  <a:pt x="5650547" y="6550895"/>
                  <a:pt x="5822666" y="6723014"/>
                  <a:pt x="5822666" y="6935334"/>
                </a:cubicBezTo>
                <a:cubicBezTo>
                  <a:pt x="5822666" y="7147654"/>
                  <a:pt x="5650547" y="7319773"/>
                  <a:pt x="5438227" y="7319772"/>
                </a:cubicBezTo>
                <a:lnTo>
                  <a:pt x="5404282" y="7319773"/>
                </a:lnTo>
                <a:cubicBezTo>
                  <a:pt x="5191962" y="7319773"/>
                  <a:pt x="5019843" y="7147654"/>
                  <a:pt x="5019843" y="6935334"/>
                </a:cubicBezTo>
                <a:cubicBezTo>
                  <a:pt x="5019844" y="6829173"/>
                  <a:pt x="5062873" y="6733063"/>
                  <a:pt x="5132443" y="6663494"/>
                </a:cubicBezTo>
                <a:close/>
                <a:moveTo>
                  <a:pt x="6088536" y="2767793"/>
                </a:moveTo>
                <a:lnTo>
                  <a:pt x="7799999" y="4570751"/>
                </a:lnTo>
                <a:lnTo>
                  <a:pt x="7799998" y="5337159"/>
                </a:lnTo>
                <a:lnTo>
                  <a:pt x="6538161" y="6534962"/>
                </a:lnTo>
                <a:lnTo>
                  <a:pt x="6418583" y="6470059"/>
                </a:lnTo>
                <a:cubicBezTo>
                  <a:pt x="6182898" y="6310833"/>
                  <a:pt x="6027942" y="6041187"/>
                  <a:pt x="6027942" y="5735350"/>
                </a:cubicBezTo>
                <a:lnTo>
                  <a:pt x="6027942" y="3087993"/>
                </a:lnTo>
                <a:cubicBezTo>
                  <a:pt x="6027942" y="2996242"/>
                  <a:pt x="6041888" y="2907748"/>
                  <a:pt x="6067776" y="2824515"/>
                </a:cubicBezTo>
                <a:close/>
                <a:moveTo>
                  <a:pt x="3174242" y="5492033"/>
                </a:moveTo>
                <a:cubicBezTo>
                  <a:pt x="3295064" y="5371211"/>
                  <a:pt x="3461979" y="5296481"/>
                  <a:pt x="3646347" y="5296481"/>
                </a:cubicBezTo>
                <a:cubicBezTo>
                  <a:pt x="4015084" y="5296481"/>
                  <a:pt x="4314004" y="5595401"/>
                  <a:pt x="4314004" y="5964138"/>
                </a:cubicBezTo>
                <a:lnTo>
                  <a:pt x="4314004" y="6942088"/>
                </a:lnTo>
                <a:cubicBezTo>
                  <a:pt x="4314004" y="7310825"/>
                  <a:pt x="4015084" y="7609745"/>
                  <a:pt x="3646347" y="7609745"/>
                </a:cubicBezTo>
                <a:cubicBezTo>
                  <a:pt x="3277610" y="7609745"/>
                  <a:pt x="2978690" y="7310825"/>
                  <a:pt x="2978690" y="6942088"/>
                </a:cubicBezTo>
                <a:lnTo>
                  <a:pt x="2978690" y="5964138"/>
                </a:lnTo>
                <a:cubicBezTo>
                  <a:pt x="2978690" y="5779770"/>
                  <a:pt x="3053420" y="5612855"/>
                  <a:pt x="3174242" y="5492033"/>
                </a:cubicBezTo>
                <a:close/>
                <a:moveTo>
                  <a:pt x="5067168" y="1691822"/>
                </a:moveTo>
                <a:lnTo>
                  <a:pt x="5864261" y="2531528"/>
                </a:lnTo>
                <a:lnTo>
                  <a:pt x="5864260" y="5950315"/>
                </a:lnTo>
                <a:cubicBezTo>
                  <a:pt x="5864259" y="6172010"/>
                  <a:pt x="5684542" y="6351727"/>
                  <a:pt x="5462848" y="6351727"/>
                </a:cubicBezTo>
                <a:cubicBezTo>
                  <a:pt x="5241154" y="6351727"/>
                  <a:pt x="5061437" y="6172008"/>
                  <a:pt x="5061437" y="5950314"/>
                </a:cubicBezTo>
                <a:lnTo>
                  <a:pt x="5061437" y="1748673"/>
                </a:lnTo>
                <a:close/>
                <a:moveTo>
                  <a:pt x="1705999" y="4194375"/>
                </a:moveTo>
                <a:cubicBezTo>
                  <a:pt x="1806368" y="4094006"/>
                  <a:pt x="1945027" y="4031926"/>
                  <a:pt x="2098184" y="4031927"/>
                </a:cubicBezTo>
                <a:cubicBezTo>
                  <a:pt x="2404501" y="4031927"/>
                  <a:pt x="2652819" y="4280246"/>
                  <a:pt x="2652819" y="4586561"/>
                </a:cubicBezTo>
                <a:cubicBezTo>
                  <a:pt x="2652819" y="4831807"/>
                  <a:pt x="2652818" y="5077052"/>
                  <a:pt x="2652818" y="5322297"/>
                </a:cubicBezTo>
                <a:cubicBezTo>
                  <a:pt x="2652818" y="5628613"/>
                  <a:pt x="2404499" y="5876932"/>
                  <a:pt x="2098183" y="5876932"/>
                </a:cubicBezTo>
                <a:lnTo>
                  <a:pt x="2098184" y="5876931"/>
                </a:lnTo>
                <a:cubicBezTo>
                  <a:pt x="1791868" y="5876931"/>
                  <a:pt x="1543550" y="5628612"/>
                  <a:pt x="1543549" y="5322296"/>
                </a:cubicBezTo>
                <a:lnTo>
                  <a:pt x="1543549" y="4586561"/>
                </a:lnTo>
                <a:cubicBezTo>
                  <a:pt x="1543550" y="4433403"/>
                  <a:pt x="1605629" y="4294745"/>
                  <a:pt x="1705999" y="4194375"/>
                </a:cubicBezTo>
                <a:close/>
                <a:moveTo>
                  <a:pt x="2809023" y="619081"/>
                </a:moveTo>
                <a:lnTo>
                  <a:pt x="3461201" y="0"/>
                </a:lnTo>
                <a:lnTo>
                  <a:pt x="4945081" y="1563209"/>
                </a:lnTo>
                <a:lnTo>
                  <a:pt x="4945081" y="4081948"/>
                </a:lnTo>
                <a:cubicBezTo>
                  <a:pt x="4945081" y="4671805"/>
                  <a:pt x="4466908" y="5149978"/>
                  <a:pt x="3877051" y="5149978"/>
                </a:cubicBezTo>
                <a:lnTo>
                  <a:pt x="3877052" y="5149977"/>
                </a:lnTo>
                <a:cubicBezTo>
                  <a:pt x="3287195" y="5149977"/>
                  <a:pt x="2809022" y="4671804"/>
                  <a:pt x="2809022" y="4081947"/>
                </a:cubicBezTo>
                <a:close/>
                <a:moveTo>
                  <a:pt x="1437965" y="1920562"/>
                </a:moveTo>
                <a:lnTo>
                  <a:pt x="2694869" y="727442"/>
                </a:lnTo>
                <a:lnTo>
                  <a:pt x="2694868" y="3250714"/>
                </a:lnTo>
                <a:cubicBezTo>
                  <a:pt x="2694868" y="3597798"/>
                  <a:pt x="2413500" y="3879165"/>
                  <a:pt x="2066416" y="3879166"/>
                </a:cubicBezTo>
                <a:lnTo>
                  <a:pt x="2066417" y="3879165"/>
                </a:lnTo>
                <a:cubicBezTo>
                  <a:pt x="1719333" y="3879165"/>
                  <a:pt x="1437965" y="3597797"/>
                  <a:pt x="1437965" y="3250713"/>
                </a:cubicBezTo>
                <a:close/>
                <a:moveTo>
                  <a:pt x="0" y="3285554"/>
                </a:moveTo>
                <a:lnTo>
                  <a:pt x="1149478" y="2194409"/>
                </a:lnTo>
                <a:lnTo>
                  <a:pt x="1221289" y="2281445"/>
                </a:lnTo>
                <a:cubicBezTo>
                  <a:pt x="1293279" y="2388004"/>
                  <a:pt x="1335314" y="2516462"/>
                  <a:pt x="1335314" y="2654739"/>
                </a:cubicBezTo>
                <a:lnTo>
                  <a:pt x="1335314" y="4672224"/>
                </a:lnTo>
                <a:cubicBezTo>
                  <a:pt x="1335314" y="5040961"/>
                  <a:pt x="1036394" y="5339882"/>
                  <a:pt x="667657" y="5339881"/>
                </a:cubicBezTo>
                <a:cubicBezTo>
                  <a:pt x="298920" y="5339882"/>
                  <a:pt x="1" y="5040961"/>
                  <a:pt x="0" y="4672224"/>
                </a:cubicBezTo>
                <a:close/>
              </a:path>
            </a:pathLst>
          </a:custGeom>
          <a:blipFill dpi="0" rotWithShape="0">
            <a:blip r:embed="rId4"/>
            <a:srcRect/>
            <a:stretch>
              <a:fillRect l="-14000" t="-5000" r="-26000" b="4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FAE20C73-B8AD-71CC-7052-92486C418B6F}"/>
              </a:ext>
            </a:extLst>
          </p:cNvPr>
          <p:cNvSpPr txBox="1"/>
          <p:nvPr/>
        </p:nvSpPr>
        <p:spPr>
          <a:xfrm>
            <a:off x="75979" y="1579666"/>
            <a:ext cx="5939588" cy="5016758"/>
          </a:xfrm>
          <a:prstGeom prst="rect">
            <a:avLst/>
          </a:prstGeom>
          <a:noFill/>
        </p:spPr>
        <p:txBody>
          <a:bodyPr wrap="square" rtlCol="0">
            <a:spAutoFit/>
          </a:bodyPr>
          <a:lstStyle/>
          <a:p>
            <a:pPr algn="just"/>
            <a:r>
              <a:rPr lang="en-US" sz="2000" b="0" i="0" dirty="0">
                <a:effectLst/>
                <a:latin typeface="Avenir Next LT Pro Demi" panose="020B0704020202020204" pitchFamily="34" charset="0"/>
              </a:rPr>
              <a:t>The objective is two-fold:</a:t>
            </a:r>
          </a:p>
          <a:p>
            <a:pPr algn="just"/>
            <a:endParaRPr lang="en-US" sz="2000" b="0" i="0" dirty="0">
              <a:effectLst/>
              <a:latin typeface="Avenir Next LT Pro Demi" panose="020B0704020202020204" pitchFamily="34" charset="0"/>
            </a:endParaRPr>
          </a:p>
          <a:p>
            <a:pPr algn="just"/>
            <a:r>
              <a:rPr lang="en-US" sz="2000" dirty="0">
                <a:latin typeface="Avenir Next LT Pro Demi" panose="020B0704020202020204" pitchFamily="34" charset="0"/>
              </a:rPr>
              <a:t>The first objective is to check the impact of TIPI i.e. Ten Item Personality Inventory on the DASS scores (ratings given by different users for Q1 – Q42). TIPI 4 was the strongest variable to check the impact of anxiety over various DASS scores.</a:t>
            </a:r>
          </a:p>
          <a:p>
            <a:pPr algn="just"/>
            <a:endParaRPr lang="en-US" sz="2000" dirty="0">
              <a:latin typeface="Avenir Next LT Pro Demi" panose="020B0704020202020204" pitchFamily="34" charset="0"/>
            </a:endParaRPr>
          </a:p>
          <a:p>
            <a:pPr algn="just"/>
            <a:r>
              <a:rPr lang="en-US" sz="2000" dirty="0">
                <a:latin typeface="Avenir Next LT Pro Demi" panose="020B0704020202020204" pitchFamily="34" charset="0"/>
              </a:rPr>
              <a:t>The second objective is to use statistical techniques like ANOVA (</a:t>
            </a:r>
            <a:r>
              <a:rPr lang="en-US" sz="2000" dirty="0" err="1">
                <a:latin typeface="Avenir Next LT Pro Demi" panose="020B0704020202020204" pitchFamily="34" charset="0"/>
              </a:rPr>
              <a:t>ANalysis</a:t>
            </a:r>
            <a:r>
              <a:rPr lang="en-US" sz="2000" dirty="0">
                <a:latin typeface="Avenir Next LT Pro Demi" panose="020B0704020202020204" pitchFamily="34" charset="0"/>
              </a:rPr>
              <a:t> Of </a:t>
            </a:r>
            <a:r>
              <a:rPr lang="en-US" sz="2000" dirty="0" err="1">
                <a:latin typeface="Avenir Next LT Pro Demi" panose="020B0704020202020204" pitchFamily="34" charset="0"/>
              </a:rPr>
              <a:t>VAriance</a:t>
            </a:r>
            <a:r>
              <a:rPr lang="en-US" sz="2000" dirty="0">
                <a:latin typeface="Avenir Next LT Pro Demi" panose="020B0704020202020204" pitchFamily="34" charset="0"/>
              </a:rPr>
              <a:t>) to check if there is any statistical difference in the mean DASS scores among individuals with varying levels of anxiety, as measured by TIPI4. The second ANOVA test was to check if there is any statistical difference in the demographics (age, gender) with TIPI4. </a:t>
            </a:r>
          </a:p>
        </p:txBody>
      </p:sp>
      <p:pic>
        <p:nvPicPr>
          <p:cNvPr id="6" name="Audio 5">
            <a:extLst>
              <a:ext uri="{FF2B5EF4-FFF2-40B4-BE49-F238E27FC236}">
                <a16:creationId xmlns:a16="http://schemas.microsoft.com/office/drawing/2014/main" id="{3A669894-01C8-987F-4BF1-264D631F7E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28480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32693">
        <p159:morph option="byObject"/>
      </p:transition>
    </mc:Choice>
    <mc:Fallback>
      <p:transition spd="slow" advTm="326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4" presetClass="entr" presetSubtype="1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randombar(horizontal)">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54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75EABF9-1E8F-0160-C716-F2872DF42041}"/>
              </a:ext>
            </a:extLst>
          </p:cNvPr>
          <p:cNvSpPr txBox="1">
            <a:spLocks/>
          </p:cNvSpPr>
          <p:nvPr/>
        </p:nvSpPr>
        <p:spPr>
          <a:xfrm>
            <a:off x="-8700196" y="1205006"/>
            <a:ext cx="2560320" cy="1585239"/>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r>
              <a:rPr lang="en-US" sz="4000" b="1" dirty="0">
                <a:latin typeface="Aldhabi" panose="020F0502020204030204" pitchFamily="34" charset="0"/>
                <a:cs typeface="Aldhabi" panose="020F0502020204030204" pitchFamily="34" charset="0"/>
              </a:rPr>
              <a:t>Amjad Ali</a:t>
            </a:r>
            <a:br>
              <a:rPr lang="en-US" b="1" dirty="0">
                <a:latin typeface="Aldhabi" panose="020F0502020204030204" pitchFamily="34" charset="0"/>
                <a:cs typeface="Aldhabi" panose="020F0502020204030204" pitchFamily="34" charset="0"/>
              </a:rPr>
            </a:br>
            <a:r>
              <a:rPr lang="en-US" sz="2700" b="1" i="1" dirty="0">
                <a:solidFill>
                  <a:schemeClr val="accent1"/>
                </a:solidFill>
                <a:latin typeface="Aldhabi" panose="020F0502020204030204" pitchFamily="34" charset="0"/>
                <a:cs typeface="Aldhabi" panose="020F0502020204030204" pitchFamily="34" charset="0"/>
              </a:rPr>
              <a:t>Team Leader</a:t>
            </a:r>
            <a:br>
              <a:rPr lang="en-US" b="1" dirty="0">
                <a:latin typeface="Aldhabi" panose="020F0502020204030204" pitchFamily="34" charset="0"/>
                <a:cs typeface="Aldhabi" panose="020F0502020204030204" pitchFamily="34" charset="0"/>
              </a:rPr>
            </a:br>
            <a:r>
              <a:rPr lang="en-US" sz="2700" b="1" i="1" dirty="0">
                <a:solidFill>
                  <a:schemeClr val="accent1"/>
                </a:solidFill>
                <a:latin typeface="Aldhabi" panose="020F0502020204030204" pitchFamily="34" charset="0"/>
                <a:cs typeface="Aldhabi" panose="020F0502020204030204" pitchFamily="34" charset="0"/>
              </a:rPr>
              <a:t>Data Analysis &amp; Modeling</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sp>
        <p:nvSpPr>
          <p:cNvPr id="10" name="Title 1">
            <a:extLst>
              <a:ext uri="{FF2B5EF4-FFF2-40B4-BE49-F238E27FC236}">
                <a16:creationId xmlns:a16="http://schemas.microsoft.com/office/drawing/2014/main" id="{5EB827B4-233A-00E0-D89D-537CDF848815}"/>
              </a:ext>
            </a:extLst>
          </p:cNvPr>
          <p:cNvSpPr txBox="1">
            <a:spLocks/>
          </p:cNvSpPr>
          <p:nvPr/>
        </p:nvSpPr>
        <p:spPr>
          <a:xfrm>
            <a:off x="17879755" y="1439195"/>
            <a:ext cx="2560320" cy="1308270"/>
          </a:xfrm>
          <a:prstGeom prst="rect">
            <a:avLst/>
          </a:prstGeom>
        </p:spPr>
        <p:txBody>
          <a:bodyPr vert="horz" lIns="91440" tIns="45720" rIns="91440" bIns="45720" rtlCol="0" anchor="t">
            <a:normAutofit fontScale="900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600" b="1" dirty="0">
                <a:latin typeface="Aldhabi" panose="020F0502020204030204" pitchFamily="34" charset="0"/>
                <a:cs typeface="Aldhabi" panose="020F0502020204030204" pitchFamily="34" charset="0"/>
              </a:rPr>
              <a:t>Karthik Vinnakota</a:t>
            </a:r>
            <a:br>
              <a:rPr lang="en-US" b="1" dirty="0">
                <a:latin typeface="Aldhabi" panose="020F0502020204030204" pitchFamily="34" charset="0"/>
                <a:cs typeface="Aldhabi" panose="020F0502020204030204" pitchFamily="34" charset="0"/>
              </a:rPr>
            </a:br>
            <a:r>
              <a:rPr lang="en-US" sz="3100" b="1" i="1" dirty="0">
                <a:solidFill>
                  <a:schemeClr val="accent1"/>
                </a:solidFill>
                <a:latin typeface="Aldhabi" panose="020F0502020204030204" pitchFamily="34" charset="0"/>
                <a:cs typeface="Aldhabi" panose="020F0502020204030204" pitchFamily="34" charset="0"/>
              </a:rPr>
              <a:t>Data Analysis</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sp>
        <p:nvSpPr>
          <p:cNvPr id="11" name="Title 1">
            <a:extLst>
              <a:ext uri="{FF2B5EF4-FFF2-40B4-BE49-F238E27FC236}">
                <a16:creationId xmlns:a16="http://schemas.microsoft.com/office/drawing/2014/main" id="{C8849BDC-DA78-7A7C-87C3-BD9ECBA63DA0}"/>
              </a:ext>
            </a:extLst>
          </p:cNvPr>
          <p:cNvSpPr txBox="1">
            <a:spLocks/>
          </p:cNvSpPr>
          <p:nvPr/>
        </p:nvSpPr>
        <p:spPr>
          <a:xfrm>
            <a:off x="-8074554" y="9804868"/>
            <a:ext cx="2560320" cy="186651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b="1" dirty="0">
                <a:latin typeface="Aldhabi" panose="020F0502020204030204" pitchFamily="34" charset="0"/>
                <a:cs typeface="Aldhabi" panose="020F0502020204030204" pitchFamily="34" charset="0"/>
              </a:rPr>
              <a:t>Parin Patel</a:t>
            </a:r>
            <a:br>
              <a:rPr lang="en-US" b="1" dirty="0">
                <a:latin typeface="Aldhabi" panose="020F0502020204030204" pitchFamily="34" charset="0"/>
                <a:cs typeface="Aldhabi" panose="020F0502020204030204" pitchFamily="34" charset="0"/>
              </a:rPr>
            </a:br>
            <a:r>
              <a:rPr lang="en-US" sz="2500" b="1" i="1" dirty="0">
                <a:solidFill>
                  <a:schemeClr val="accent1"/>
                </a:solidFill>
                <a:latin typeface="Aldhabi" panose="020F0502020204030204" pitchFamily="34" charset="0"/>
                <a:cs typeface="Aldhabi" panose="020F0502020204030204" pitchFamily="34" charset="0"/>
              </a:rPr>
              <a:t>Storytelling &amp; Data Visualization </a:t>
            </a:r>
          </a:p>
        </p:txBody>
      </p:sp>
      <p:sp>
        <p:nvSpPr>
          <p:cNvPr id="12" name="Title 1">
            <a:extLst>
              <a:ext uri="{FF2B5EF4-FFF2-40B4-BE49-F238E27FC236}">
                <a16:creationId xmlns:a16="http://schemas.microsoft.com/office/drawing/2014/main" id="{B5265D7E-0D62-116F-6956-8800E356C839}"/>
              </a:ext>
            </a:extLst>
          </p:cNvPr>
          <p:cNvSpPr txBox="1">
            <a:spLocks/>
          </p:cNvSpPr>
          <p:nvPr/>
        </p:nvSpPr>
        <p:spPr>
          <a:xfrm>
            <a:off x="16341325" y="9888220"/>
            <a:ext cx="2560320" cy="186651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4000" b="1" dirty="0">
                <a:latin typeface="Aldhabi" panose="020F0502020204030204" pitchFamily="34" charset="0"/>
                <a:cs typeface="Aldhabi" panose="020F0502020204030204" pitchFamily="34" charset="0"/>
              </a:rPr>
              <a:t>Ramya Chava</a:t>
            </a:r>
            <a:br>
              <a:rPr lang="en-US" b="1" dirty="0">
                <a:latin typeface="Aldhabi" panose="020F0502020204030204" pitchFamily="34" charset="0"/>
                <a:cs typeface="Aldhabi" panose="020F0502020204030204" pitchFamily="34" charset="0"/>
              </a:rPr>
            </a:br>
            <a:r>
              <a:rPr lang="en-US" sz="3100" b="1" i="1" dirty="0">
                <a:solidFill>
                  <a:schemeClr val="accent1"/>
                </a:solidFill>
                <a:latin typeface="Aldhabi" panose="020F0502020204030204" pitchFamily="34" charset="0"/>
                <a:cs typeface="Aldhabi" panose="020F0502020204030204" pitchFamily="34" charset="0"/>
              </a:rPr>
              <a:t>Data Exploration</a:t>
            </a:r>
            <a:br>
              <a:rPr lang="en-US" b="1" dirty="0">
                <a:latin typeface="Aldhabi" panose="020F0502020204030204" pitchFamily="34" charset="0"/>
                <a:cs typeface="Aldhabi" panose="020F0502020204030204" pitchFamily="34" charset="0"/>
              </a:rPr>
            </a:br>
            <a:endParaRPr lang="en-US" b="1" dirty="0">
              <a:latin typeface="Aldhabi" panose="020F0502020204030204" pitchFamily="34" charset="0"/>
              <a:cs typeface="Aldhabi" panose="020F0502020204030204" pitchFamily="34" charset="0"/>
            </a:endParaRPr>
          </a:p>
        </p:txBody>
      </p:sp>
      <p:pic>
        <p:nvPicPr>
          <p:cNvPr id="13" name="Picture 12">
            <a:extLst>
              <a:ext uri="{FF2B5EF4-FFF2-40B4-BE49-F238E27FC236}">
                <a16:creationId xmlns:a16="http://schemas.microsoft.com/office/drawing/2014/main" id="{47D31E00-739F-662A-9F9B-44CE5D40AB24}"/>
              </a:ext>
            </a:extLst>
          </p:cNvPr>
          <p:cNvPicPr>
            <a:picLocks noChangeAspect="1"/>
          </p:cNvPicPr>
          <p:nvPr/>
        </p:nvPicPr>
        <p:blipFill>
          <a:blip r:embed="rId4"/>
          <a:srcRect/>
          <a:stretch/>
        </p:blipFill>
        <p:spPr>
          <a:xfrm>
            <a:off x="-4777886" y="9533025"/>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4" name="Picture 13">
            <a:extLst>
              <a:ext uri="{FF2B5EF4-FFF2-40B4-BE49-F238E27FC236}">
                <a16:creationId xmlns:a16="http://schemas.microsoft.com/office/drawing/2014/main" id="{6E1A6C3F-B56E-9DBD-8CE0-B1FC79CC9CE5}"/>
              </a:ext>
            </a:extLst>
          </p:cNvPr>
          <p:cNvPicPr>
            <a:picLocks noChangeAspect="1"/>
          </p:cNvPicPr>
          <p:nvPr/>
        </p:nvPicPr>
        <p:blipFill rotWithShape="1">
          <a:blip r:embed="rId5"/>
          <a:srcRect l="677" t="5576" r="-677" b="16688"/>
          <a:stretch/>
        </p:blipFill>
        <p:spPr>
          <a:xfrm>
            <a:off x="15908360" y="699311"/>
            <a:ext cx="2414016" cy="2414016"/>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5" name="Picture 14">
            <a:extLst>
              <a:ext uri="{FF2B5EF4-FFF2-40B4-BE49-F238E27FC236}">
                <a16:creationId xmlns:a16="http://schemas.microsoft.com/office/drawing/2014/main" id="{E9BA0B0D-1B73-FB0F-D21D-82237BE6E059}"/>
              </a:ext>
            </a:extLst>
          </p:cNvPr>
          <p:cNvPicPr>
            <a:picLocks noChangeAspect="1"/>
          </p:cNvPicPr>
          <p:nvPr/>
        </p:nvPicPr>
        <p:blipFill rotWithShape="1">
          <a:blip r:embed="rId6"/>
          <a:srcRect t="7573" b="28183"/>
          <a:stretch/>
        </p:blipFill>
        <p:spPr>
          <a:xfrm>
            <a:off x="13711261" y="9566268"/>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16" name="Picture 15">
            <a:extLst>
              <a:ext uri="{FF2B5EF4-FFF2-40B4-BE49-F238E27FC236}">
                <a16:creationId xmlns:a16="http://schemas.microsoft.com/office/drawing/2014/main" id="{C1AD32D3-73AD-3541-8FC1-1DA8481161CB}"/>
              </a:ext>
            </a:extLst>
          </p:cNvPr>
          <p:cNvPicPr>
            <a:picLocks noChangeAspect="1"/>
          </p:cNvPicPr>
          <p:nvPr/>
        </p:nvPicPr>
        <p:blipFill rotWithShape="1">
          <a:blip r:embed="rId7"/>
          <a:srcRect l="441" t="595" r="-441" b="21986"/>
          <a:stretch/>
        </p:blipFill>
        <p:spPr>
          <a:xfrm>
            <a:off x="-4777886" y="238142"/>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17" name="Title 1">
            <a:extLst>
              <a:ext uri="{FF2B5EF4-FFF2-40B4-BE49-F238E27FC236}">
                <a16:creationId xmlns:a16="http://schemas.microsoft.com/office/drawing/2014/main" id="{66910260-91A3-7018-C80B-4AD2BFA4DE3A}"/>
              </a:ext>
            </a:extLst>
          </p:cNvPr>
          <p:cNvSpPr txBox="1">
            <a:spLocks/>
          </p:cNvSpPr>
          <p:nvPr/>
        </p:nvSpPr>
        <p:spPr>
          <a:xfrm>
            <a:off x="4735377" y="-5664809"/>
            <a:ext cx="2560380" cy="595549"/>
          </a:xfrm>
          <a:prstGeom prst="rect">
            <a:avLst/>
          </a:prstGeom>
        </p:spPr>
        <p:txBody>
          <a:bodyPr vert="horz" lIns="91440" tIns="45720" rIns="91440" bIns="45720" rtlCol="0" anchor="ct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2000" b="1" dirty="0"/>
              <a:t>Team Members</a:t>
            </a:r>
          </a:p>
        </p:txBody>
      </p:sp>
      <p:sp>
        <p:nvSpPr>
          <p:cNvPr id="4" name="TextBox 3">
            <a:extLst>
              <a:ext uri="{FF2B5EF4-FFF2-40B4-BE49-F238E27FC236}">
                <a16:creationId xmlns:a16="http://schemas.microsoft.com/office/drawing/2014/main" id="{472CC7B0-1EE5-E0F0-5255-C6266D40A6AD}"/>
              </a:ext>
            </a:extLst>
          </p:cNvPr>
          <p:cNvSpPr txBox="1"/>
          <p:nvPr/>
        </p:nvSpPr>
        <p:spPr>
          <a:xfrm>
            <a:off x="-372978" y="13346374"/>
            <a:ext cx="5939588" cy="3785652"/>
          </a:xfrm>
          <a:prstGeom prst="rect">
            <a:avLst/>
          </a:prstGeom>
          <a:noFill/>
        </p:spPr>
        <p:txBody>
          <a:bodyPr wrap="square" rtlCol="0">
            <a:spAutoFit/>
          </a:bodyPr>
          <a:lstStyle/>
          <a:p>
            <a:pPr algn="just"/>
            <a:r>
              <a:rPr lang="en-US" sz="2400" b="0" i="0" dirty="0">
                <a:effectLst/>
                <a:latin typeface="Avenir Next LT Pro Demi" panose="020B0704020202020204" pitchFamily="34" charset="0"/>
              </a:rPr>
              <a:t>The objective is to create a comprehensive system that can predict mental health outcomes, identify potential risk factors, and provide insights into the dynamic nature of mental well-being over time. This project aims to contribute to the development of personalized interventions and support systems to improve mental health outcomes for individuals.</a:t>
            </a:r>
            <a:endParaRPr lang="en-US" sz="2400" dirty="0">
              <a:latin typeface="Avenir Next LT Pro Demi" panose="020B0704020202020204" pitchFamily="34" charset="0"/>
            </a:endParaRPr>
          </a:p>
        </p:txBody>
      </p:sp>
      <p:sp>
        <p:nvSpPr>
          <p:cNvPr id="6" name="TextBox 5">
            <a:extLst>
              <a:ext uri="{FF2B5EF4-FFF2-40B4-BE49-F238E27FC236}">
                <a16:creationId xmlns:a16="http://schemas.microsoft.com/office/drawing/2014/main" id="{B51FA3BC-4F25-9D81-4C5B-836CA18F9BA8}"/>
              </a:ext>
            </a:extLst>
          </p:cNvPr>
          <p:cNvSpPr txBox="1"/>
          <p:nvPr/>
        </p:nvSpPr>
        <p:spPr>
          <a:xfrm>
            <a:off x="1738601" y="-4471691"/>
            <a:ext cx="6546574" cy="646331"/>
          </a:xfrm>
          <a:prstGeom prst="rect">
            <a:avLst/>
          </a:prstGeom>
          <a:noFill/>
        </p:spPr>
        <p:txBody>
          <a:bodyPr wrap="square" rtlCol="0">
            <a:spAutoFit/>
          </a:bodyPr>
          <a:lstStyle/>
          <a:p>
            <a:r>
              <a:rPr lang="en-US" sz="3600" b="1" dirty="0">
                <a:latin typeface="Avenir Next LT Pro Demi" panose="020B0704020202020204" pitchFamily="34" charset="0"/>
              </a:rPr>
              <a:t>Objective:</a:t>
            </a:r>
          </a:p>
        </p:txBody>
      </p:sp>
      <p:pic>
        <p:nvPicPr>
          <p:cNvPr id="20" name="Picture 19" descr="A circuit board in the shape of a human head">
            <a:extLst>
              <a:ext uri="{FF2B5EF4-FFF2-40B4-BE49-F238E27FC236}">
                <a16:creationId xmlns:a16="http://schemas.microsoft.com/office/drawing/2014/main" id="{52035196-C425-50BD-9D92-7DFEFFF175EB}"/>
              </a:ext>
            </a:extLst>
          </p:cNvPr>
          <p:cNvPicPr>
            <a:picLocks noChangeAspect="1"/>
          </p:cNvPicPr>
          <p:nvPr/>
        </p:nvPicPr>
        <p:blipFill>
          <a:blip r:embed="rId8">
            <a:alphaModFix amt="32000"/>
            <a:extLst>
              <a:ext uri="{BEBA8EAE-BF5A-486C-A8C5-ECC9F3942E4B}">
                <a14:imgProps xmlns:a14="http://schemas.microsoft.com/office/drawing/2010/main">
                  <a14:imgLayer r:embed="rId9">
                    <a14:imgEffect>
                      <a14:colorTemperature colorTemp="3502"/>
                    </a14:imgEffect>
                    <a14:imgEffect>
                      <a14:saturation sat="400000"/>
                    </a14:imgEffect>
                  </a14:imgLayer>
                </a14:imgProps>
              </a:ext>
            </a:extLst>
          </a:blip>
          <a:stretch>
            <a:fillRect/>
          </a:stretch>
        </p:blipFill>
        <p:spPr>
          <a:xfrm>
            <a:off x="1" y="0"/>
            <a:ext cx="12191999" cy="6858000"/>
          </a:xfrm>
          <a:prstGeom prst="rect">
            <a:avLst/>
          </a:prstGeom>
          <a:pattFill prst="pct5">
            <a:fgClr>
              <a:schemeClr val="bg2"/>
            </a:fgClr>
            <a:bgClr>
              <a:schemeClr val="bg1"/>
            </a:bgClr>
          </a:pattFill>
        </p:spPr>
      </p:pic>
      <p:sp>
        <p:nvSpPr>
          <p:cNvPr id="2" name="TextBox 1">
            <a:extLst>
              <a:ext uri="{FF2B5EF4-FFF2-40B4-BE49-F238E27FC236}">
                <a16:creationId xmlns:a16="http://schemas.microsoft.com/office/drawing/2014/main" id="{6B0852B4-0DAE-3CA8-CF4D-07D163AFE845}"/>
              </a:ext>
            </a:extLst>
          </p:cNvPr>
          <p:cNvSpPr txBox="1"/>
          <p:nvPr/>
        </p:nvSpPr>
        <p:spPr>
          <a:xfrm>
            <a:off x="193480" y="376145"/>
            <a:ext cx="6546574" cy="646331"/>
          </a:xfrm>
          <a:prstGeom prst="rect">
            <a:avLst/>
          </a:prstGeom>
          <a:noFill/>
        </p:spPr>
        <p:txBody>
          <a:bodyPr wrap="square" rtlCol="0">
            <a:spAutoFit/>
          </a:bodyPr>
          <a:lstStyle/>
          <a:p>
            <a:r>
              <a:rPr lang="en-US" sz="3600" b="1" dirty="0">
                <a:latin typeface="Avenir Next LT Pro Demi" panose="020B0704020202020204" pitchFamily="34" charset="0"/>
              </a:rPr>
              <a:t>What is DASS?</a:t>
            </a:r>
          </a:p>
        </p:txBody>
      </p:sp>
      <p:sp>
        <p:nvSpPr>
          <p:cNvPr id="7" name="TextBox 6">
            <a:extLst>
              <a:ext uri="{FF2B5EF4-FFF2-40B4-BE49-F238E27FC236}">
                <a16:creationId xmlns:a16="http://schemas.microsoft.com/office/drawing/2014/main" id="{06396A72-B589-8B29-FA8A-9EAD55AF0508}"/>
              </a:ext>
            </a:extLst>
          </p:cNvPr>
          <p:cNvSpPr txBox="1"/>
          <p:nvPr/>
        </p:nvSpPr>
        <p:spPr>
          <a:xfrm>
            <a:off x="193480" y="1218877"/>
            <a:ext cx="10791352" cy="3170099"/>
          </a:xfrm>
          <a:prstGeom prst="rect">
            <a:avLst/>
          </a:prstGeom>
          <a:noFill/>
        </p:spPr>
        <p:txBody>
          <a:bodyPr wrap="square" rtlCol="0">
            <a:spAutoFit/>
          </a:bodyPr>
          <a:lstStyle/>
          <a:p>
            <a:r>
              <a:rPr lang="en-US" sz="2000" b="0" i="0" dirty="0">
                <a:effectLst/>
                <a:latin typeface="Söhne"/>
              </a:rPr>
              <a:t>The </a:t>
            </a:r>
            <a:r>
              <a:rPr lang="en-US" sz="2000" dirty="0">
                <a:latin typeface="Söhne"/>
              </a:rPr>
              <a:t>Depression, Anxiety, and Stress Scale (DASS) is a widely used self-report psychological assessment tool designed to measure the severity of symptoms related to depression, anxiety, and stress in individuals. </a:t>
            </a:r>
          </a:p>
          <a:p>
            <a:endParaRPr lang="en-US" sz="2000" dirty="0">
              <a:latin typeface="Söhne"/>
            </a:endParaRPr>
          </a:p>
          <a:p>
            <a:r>
              <a:rPr lang="en-US" sz="2000" dirty="0">
                <a:latin typeface="Söhne"/>
              </a:rPr>
              <a:t>It has shown to have good reliability and validity, making it a robust tool for assessing mental health. </a:t>
            </a:r>
          </a:p>
          <a:p>
            <a:endParaRPr lang="en-US" sz="2000" dirty="0">
              <a:latin typeface="Söhne"/>
            </a:endParaRPr>
          </a:p>
          <a:p>
            <a:r>
              <a:rPr lang="en-US" sz="2000" dirty="0">
                <a:latin typeface="Söhne"/>
              </a:rPr>
              <a:t>Incorporating DASS into a data science project can provide valuable insights into mental health trends and help identify patterns or risk factors associated with these conditions. </a:t>
            </a:r>
          </a:p>
          <a:p>
            <a:endParaRPr lang="en-US" sz="2000" dirty="0">
              <a:latin typeface="Söhne"/>
            </a:endParaRPr>
          </a:p>
          <a:p>
            <a:pPr marL="0" indent="0">
              <a:buNone/>
            </a:pPr>
            <a:endParaRPr lang="en-US" sz="2000" dirty="0"/>
          </a:p>
        </p:txBody>
      </p:sp>
      <p:pic>
        <p:nvPicPr>
          <p:cNvPr id="3" name="Picture 2" descr="A table of depression and anxiety&#10;&#10;Description automatically generated">
            <a:extLst>
              <a:ext uri="{FF2B5EF4-FFF2-40B4-BE49-F238E27FC236}">
                <a16:creationId xmlns:a16="http://schemas.microsoft.com/office/drawing/2014/main" id="{4BE8E771-6A75-6662-3DE6-D5BDA43511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39777" y="4081107"/>
            <a:ext cx="6076950" cy="2239645"/>
          </a:xfrm>
          <a:prstGeom prst="rect">
            <a:avLst/>
          </a:prstGeom>
        </p:spPr>
      </p:pic>
      <p:pic>
        <p:nvPicPr>
          <p:cNvPr id="19" name="Audio 18">
            <a:extLst>
              <a:ext uri="{FF2B5EF4-FFF2-40B4-BE49-F238E27FC236}">
                <a16:creationId xmlns:a16="http://schemas.microsoft.com/office/drawing/2014/main" id="{12377032-55F8-0AF1-80A3-1FB5C7B72BC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414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advTm="1877">
        <p159:morph option="byObject"/>
      </p:transition>
    </mc:Choice>
    <mc:Fallback>
      <p:transition spd="slow" advTm="18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par>
                                <p:cTn id="7" presetID="14" presetClass="entr" presetSubtype="1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randombar(horizontal)">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16200000" scaled="1"/>
          <a:tileRect/>
        </a:gradFill>
        <a:effectLst/>
      </p:bgPr>
    </p:bg>
    <p:spTree>
      <p:nvGrpSpPr>
        <p:cNvPr id="1" name=""/>
        <p:cNvGrpSpPr/>
        <p:nvPr/>
      </p:nvGrpSpPr>
      <p:grpSpPr>
        <a:xfrm>
          <a:off x="0" y="0"/>
          <a:ext cx="0" cy="0"/>
          <a:chOff x="0" y="0"/>
          <a:chExt cx="0" cy="0"/>
        </a:xfrm>
      </p:grpSpPr>
      <p:sp>
        <p:nvSpPr>
          <p:cNvPr id="97" name="Freeform: Shape 96">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Shape 100">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Graphic 34" descr="Statistics with solid fill">
            <a:extLst>
              <a:ext uri="{FF2B5EF4-FFF2-40B4-BE49-F238E27FC236}">
                <a16:creationId xmlns:a16="http://schemas.microsoft.com/office/drawing/2014/main" id="{C7AB1110-D37E-C1AD-2C05-10CFB82EF6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3433" y="523440"/>
            <a:ext cx="2482726" cy="2482726"/>
          </a:xfrm>
          <a:prstGeom prst="rect">
            <a:avLst/>
          </a:prstGeom>
        </p:spPr>
      </p:pic>
      <p:pic>
        <p:nvPicPr>
          <p:cNvPr id="31" name="Graphic 30" descr="Computer with solid fill">
            <a:extLst>
              <a:ext uri="{FF2B5EF4-FFF2-40B4-BE49-F238E27FC236}">
                <a16:creationId xmlns:a16="http://schemas.microsoft.com/office/drawing/2014/main" id="{8E960F16-1542-98CD-882B-5F58AF60D0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5451" y="853097"/>
            <a:ext cx="1957383" cy="1957383"/>
          </a:xfrm>
          <a:prstGeom prst="rect">
            <a:avLst/>
          </a:prstGeom>
        </p:spPr>
      </p:pic>
      <p:pic>
        <p:nvPicPr>
          <p:cNvPr id="27" name="Graphic 26" descr="Programmer male with solid fill">
            <a:extLst>
              <a:ext uri="{FF2B5EF4-FFF2-40B4-BE49-F238E27FC236}">
                <a16:creationId xmlns:a16="http://schemas.microsoft.com/office/drawing/2014/main" id="{FAE35B91-DC13-DA54-5833-AB401EBBD6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54776" y="698176"/>
            <a:ext cx="2267225" cy="2267225"/>
          </a:xfrm>
          <a:prstGeom prst="rect">
            <a:avLst/>
          </a:prstGeom>
        </p:spPr>
      </p:pic>
      <p:sp>
        <p:nvSpPr>
          <p:cNvPr id="103" name="Freeform: Shape 102">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Shape 104">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22" descr="Server with solid fill">
            <a:extLst>
              <a:ext uri="{FF2B5EF4-FFF2-40B4-BE49-F238E27FC236}">
                <a16:creationId xmlns:a16="http://schemas.microsoft.com/office/drawing/2014/main" id="{47D145E4-60D9-4AA2-C1D8-68D1F255BC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1032" y="4028704"/>
            <a:ext cx="2007031" cy="2007031"/>
          </a:xfrm>
          <a:prstGeom prst="rect">
            <a:avLst/>
          </a:prstGeom>
        </p:spPr>
      </p:pic>
      <p:pic>
        <p:nvPicPr>
          <p:cNvPr id="25" name="Graphic 24" descr="Web design with solid fill">
            <a:extLst>
              <a:ext uri="{FF2B5EF4-FFF2-40B4-BE49-F238E27FC236}">
                <a16:creationId xmlns:a16="http://schemas.microsoft.com/office/drawing/2014/main" id="{0F40010D-27B3-E076-453D-146B6B9243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43208" y="4072506"/>
            <a:ext cx="1919427" cy="1919427"/>
          </a:xfrm>
          <a:prstGeom prst="rect">
            <a:avLst/>
          </a:prstGeom>
        </p:spPr>
      </p:pic>
      <p:pic>
        <p:nvPicPr>
          <p:cNvPr id="38" name="Graphic 37" descr="Bar graph with upward trend with solid fill">
            <a:extLst>
              <a:ext uri="{FF2B5EF4-FFF2-40B4-BE49-F238E27FC236}">
                <a16:creationId xmlns:a16="http://schemas.microsoft.com/office/drawing/2014/main" id="{E9795A12-8A9F-DF24-B575-991E2F34B7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50942" y="3971864"/>
            <a:ext cx="2290236" cy="2290236"/>
          </a:xfrm>
          <a:prstGeom prst="rect">
            <a:avLst/>
          </a:prstGeom>
        </p:spPr>
      </p:pic>
      <p:sp>
        <p:nvSpPr>
          <p:cNvPr id="39" name="Rectangle 38">
            <a:extLst>
              <a:ext uri="{FF2B5EF4-FFF2-40B4-BE49-F238E27FC236}">
                <a16:creationId xmlns:a16="http://schemas.microsoft.com/office/drawing/2014/main" id="{282F70B4-5CE9-DC1A-181E-4EDD30B8A17F}"/>
              </a:ext>
            </a:extLst>
          </p:cNvPr>
          <p:cNvSpPr/>
          <p:nvPr/>
        </p:nvSpPr>
        <p:spPr>
          <a:xfrm>
            <a:off x="-3039" y="313702"/>
            <a:ext cx="12195038" cy="6858000"/>
          </a:xfrm>
          <a:prstGeom prst="rect">
            <a:avLst/>
          </a:prstGeom>
          <a:solidFill>
            <a:srgbClr val="080042">
              <a:alpha val="8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11AD06E8-2A3B-8F22-AC56-7966D73F983A}"/>
              </a:ext>
            </a:extLst>
          </p:cNvPr>
          <p:cNvSpPr/>
          <p:nvPr/>
        </p:nvSpPr>
        <p:spPr>
          <a:xfrm>
            <a:off x="-1519" y="-493"/>
            <a:ext cx="12195038" cy="799948"/>
          </a:xfrm>
          <a:prstGeom prst="rect">
            <a:avLst/>
          </a:prstGeom>
          <a:solidFill>
            <a:srgbClr val="370048">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79BBBB9A-4F35-45B7-DBF9-2751B92FF790}"/>
              </a:ext>
            </a:extLst>
          </p:cNvPr>
          <p:cNvSpPr txBox="1"/>
          <p:nvPr/>
        </p:nvSpPr>
        <p:spPr>
          <a:xfrm>
            <a:off x="93379" y="55546"/>
            <a:ext cx="7106060" cy="707886"/>
          </a:xfrm>
          <a:prstGeom prst="rect">
            <a:avLst/>
          </a:prstGeom>
          <a:noFill/>
        </p:spPr>
        <p:txBody>
          <a:bodyPr wrap="square" rtlCol="0">
            <a:spAutoFit/>
          </a:bodyPr>
          <a:lstStyle/>
          <a:p>
            <a:r>
              <a:rPr lang="en-US" sz="4000" dirty="0">
                <a:solidFill>
                  <a:schemeClr val="bg1"/>
                </a:solidFill>
                <a:latin typeface="Avenir Next LT Pro Demi" panose="020B0704020202020204" pitchFamily="34" charset="0"/>
              </a:rPr>
              <a:t>Roadmap/ Project Plan</a:t>
            </a:r>
            <a:endParaRPr lang="en-US" dirty="0">
              <a:solidFill>
                <a:schemeClr val="bg1"/>
              </a:solidFill>
              <a:latin typeface="Avenir Next LT Pro Demi" panose="020B0704020202020204" pitchFamily="34" charset="0"/>
            </a:endParaRPr>
          </a:p>
        </p:txBody>
      </p:sp>
      <p:grpSp>
        <p:nvGrpSpPr>
          <p:cNvPr id="141" name="Group 140">
            <a:extLst>
              <a:ext uri="{FF2B5EF4-FFF2-40B4-BE49-F238E27FC236}">
                <a16:creationId xmlns:a16="http://schemas.microsoft.com/office/drawing/2014/main" id="{B7309243-225A-46DA-A55D-F6B5CAC12354}"/>
              </a:ext>
            </a:extLst>
          </p:cNvPr>
          <p:cNvGrpSpPr/>
          <p:nvPr/>
        </p:nvGrpSpPr>
        <p:grpSpPr>
          <a:xfrm>
            <a:off x="0" y="1000933"/>
            <a:ext cx="12174058" cy="3028987"/>
            <a:chOff x="1680616" y="857316"/>
            <a:chExt cx="12174058" cy="3028987"/>
          </a:xfrm>
        </p:grpSpPr>
        <p:cxnSp>
          <p:nvCxnSpPr>
            <p:cNvPr id="54" name="Straight Connector 53">
              <a:extLst>
                <a:ext uri="{FF2B5EF4-FFF2-40B4-BE49-F238E27FC236}">
                  <a16:creationId xmlns:a16="http://schemas.microsoft.com/office/drawing/2014/main" id="{C8BBFEA2-46F9-725F-1C18-C4C544163776}"/>
                </a:ext>
              </a:extLst>
            </p:cNvPr>
            <p:cNvCxnSpPr>
              <a:cxnSpLocks/>
            </p:cNvCxnSpPr>
            <p:nvPr/>
          </p:nvCxnSpPr>
          <p:spPr>
            <a:xfrm>
              <a:off x="1680616" y="3868761"/>
              <a:ext cx="12174058" cy="17542"/>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133" name="TextBox 132">
              <a:extLst>
                <a:ext uri="{FF2B5EF4-FFF2-40B4-BE49-F238E27FC236}">
                  <a16:creationId xmlns:a16="http://schemas.microsoft.com/office/drawing/2014/main" id="{C2B1217F-008C-C6C7-10E6-2ACED64727B4}"/>
                </a:ext>
              </a:extLst>
            </p:cNvPr>
            <p:cNvSpPr txBox="1"/>
            <p:nvPr/>
          </p:nvSpPr>
          <p:spPr>
            <a:xfrm>
              <a:off x="1805597" y="857316"/>
              <a:ext cx="1738109" cy="646331"/>
            </a:xfrm>
            <a:prstGeom prst="rect">
              <a:avLst/>
            </a:prstGeom>
            <a:noFill/>
          </p:spPr>
          <p:txBody>
            <a:bodyPr wrap="square" rtlCol="0">
              <a:spAutoFit/>
            </a:bodyPr>
            <a:lstStyle/>
            <a:p>
              <a:pPr algn="ctr"/>
              <a:r>
                <a:rPr lang="en-US" dirty="0">
                  <a:solidFill>
                    <a:schemeClr val="bg1"/>
                  </a:solidFill>
                  <a:latin typeface="Avenir Next LT Pro Demi" panose="020B0704020202020204" pitchFamily="34" charset="0"/>
                </a:rPr>
                <a:t>1. Data Collection</a:t>
              </a:r>
              <a:endParaRPr lang="en-US" sz="1000" dirty="0">
                <a:solidFill>
                  <a:schemeClr val="bg1"/>
                </a:solidFill>
                <a:latin typeface="Avenir Next LT Pro Demi" panose="020B0704020202020204" pitchFamily="34" charset="0"/>
              </a:endParaRPr>
            </a:p>
          </p:txBody>
        </p:sp>
      </p:grpSp>
      <p:sp>
        <p:nvSpPr>
          <p:cNvPr id="20" name="TextBox 19">
            <a:extLst>
              <a:ext uri="{FF2B5EF4-FFF2-40B4-BE49-F238E27FC236}">
                <a16:creationId xmlns:a16="http://schemas.microsoft.com/office/drawing/2014/main" id="{DEF63356-A523-CF5C-CB90-73C4EF607D75}"/>
              </a:ext>
            </a:extLst>
          </p:cNvPr>
          <p:cNvSpPr txBox="1"/>
          <p:nvPr/>
        </p:nvSpPr>
        <p:spPr>
          <a:xfrm>
            <a:off x="2682869" y="1008861"/>
            <a:ext cx="1738109" cy="646331"/>
          </a:xfrm>
          <a:prstGeom prst="rect">
            <a:avLst/>
          </a:prstGeom>
          <a:noFill/>
        </p:spPr>
        <p:txBody>
          <a:bodyPr wrap="square" rtlCol="0">
            <a:spAutoFit/>
          </a:bodyPr>
          <a:lstStyle/>
          <a:p>
            <a:pPr algn="ctr"/>
            <a:r>
              <a:rPr lang="en-US" dirty="0">
                <a:solidFill>
                  <a:schemeClr val="bg1"/>
                </a:solidFill>
                <a:latin typeface="Avenir Next LT Pro Demi" panose="020B0704020202020204" pitchFamily="34" charset="0"/>
              </a:rPr>
              <a:t>3. Data</a:t>
            </a:r>
          </a:p>
          <a:p>
            <a:pPr algn="ctr"/>
            <a:r>
              <a:rPr lang="en-US" dirty="0">
                <a:solidFill>
                  <a:schemeClr val="bg1"/>
                </a:solidFill>
                <a:latin typeface="Avenir Next LT Pro Demi" panose="020B0704020202020204" pitchFamily="34" charset="0"/>
              </a:rPr>
              <a:t>Preprocessing</a:t>
            </a:r>
            <a:endParaRPr lang="en-US" sz="1000" dirty="0">
              <a:solidFill>
                <a:schemeClr val="bg1"/>
              </a:solidFill>
              <a:latin typeface="Avenir Next LT Pro Demi" panose="020B0704020202020204" pitchFamily="34" charset="0"/>
            </a:endParaRPr>
          </a:p>
        </p:txBody>
      </p:sp>
      <p:sp>
        <p:nvSpPr>
          <p:cNvPr id="21" name="TextBox 20">
            <a:extLst>
              <a:ext uri="{FF2B5EF4-FFF2-40B4-BE49-F238E27FC236}">
                <a16:creationId xmlns:a16="http://schemas.microsoft.com/office/drawing/2014/main" id="{1CFC4B9F-DBA9-8118-4FD4-C9AC86A1E7F8}"/>
              </a:ext>
            </a:extLst>
          </p:cNvPr>
          <p:cNvSpPr txBox="1"/>
          <p:nvPr/>
        </p:nvSpPr>
        <p:spPr>
          <a:xfrm>
            <a:off x="4484163" y="962060"/>
            <a:ext cx="2731514" cy="646331"/>
          </a:xfrm>
          <a:prstGeom prst="rect">
            <a:avLst/>
          </a:prstGeom>
          <a:noFill/>
        </p:spPr>
        <p:txBody>
          <a:bodyPr wrap="square" rtlCol="0">
            <a:spAutoFit/>
          </a:bodyPr>
          <a:lstStyle/>
          <a:p>
            <a:pPr algn="ctr"/>
            <a:r>
              <a:rPr lang="en-US" dirty="0">
                <a:solidFill>
                  <a:schemeClr val="bg1"/>
                </a:solidFill>
                <a:latin typeface="Avenir Next LT Pro Demi" panose="020B0704020202020204" pitchFamily="34" charset="0"/>
              </a:rPr>
              <a:t>5. Creating different models to compare</a:t>
            </a:r>
            <a:endParaRPr lang="en-US" sz="1000" dirty="0">
              <a:solidFill>
                <a:schemeClr val="bg1"/>
              </a:solidFill>
              <a:latin typeface="Avenir Next LT Pro Demi" panose="020B0704020202020204" pitchFamily="34" charset="0"/>
            </a:endParaRPr>
          </a:p>
        </p:txBody>
      </p:sp>
      <p:sp>
        <p:nvSpPr>
          <p:cNvPr id="22" name="TextBox 21">
            <a:extLst>
              <a:ext uri="{FF2B5EF4-FFF2-40B4-BE49-F238E27FC236}">
                <a16:creationId xmlns:a16="http://schemas.microsoft.com/office/drawing/2014/main" id="{E278BC58-4B31-41AF-8B21-51B45810E5E9}"/>
              </a:ext>
            </a:extLst>
          </p:cNvPr>
          <p:cNvSpPr txBox="1"/>
          <p:nvPr/>
        </p:nvSpPr>
        <p:spPr>
          <a:xfrm>
            <a:off x="7460438" y="722633"/>
            <a:ext cx="1738109" cy="923330"/>
          </a:xfrm>
          <a:prstGeom prst="rect">
            <a:avLst/>
          </a:prstGeom>
          <a:noFill/>
        </p:spPr>
        <p:txBody>
          <a:bodyPr wrap="square" rtlCol="0">
            <a:spAutoFit/>
          </a:bodyPr>
          <a:lstStyle/>
          <a:p>
            <a:pPr algn="ctr"/>
            <a:r>
              <a:rPr lang="en-US" dirty="0">
                <a:solidFill>
                  <a:schemeClr val="bg1"/>
                </a:solidFill>
                <a:latin typeface="Avenir Next LT Pro Demi" panose="020B0704020202020204" pitchFamily="34" charset="0"/>
              </a:rPr>
              <a:t>7. Using the best model to evaluate DASS</a:t>
            </a:r>
            <a:endParaRPr lang="en-US" sz="1000" dirty="0">
              <a:solidFill>
                <a:schemeClr val="bg1"/>
              </a:solidFill>
              <a:latin typeface="Avenir Next LT Pro Demi" panose="020B0704020202020204" pitchFamily="34" charset="0"/>
            </a:endParaRPr>
          </a:p>
        </p:txBody>
      </p:sp>
      <p:sp>
        <p:nvSpPr>
          <p:cNvPr id="24" name="TextBox 23">
            <a:extLst>
              <a:ext uri="{FF2B5EF4-FFF2-40B4-BE49-F238E27FC236}">
                <a16:creationId xmlns:a16="http://schemas.microsoft.com/office/drawing/2014/main" id="{873026BB-694F-822C-0247-EAF5F8F5DA5D}"/>
              </a:ext>
            </a:extLst>
          </p:cNvPr>
          <p:cNvSpPr txBox="1"/>
          <p:nvPr/>
        </p:nvSpPr>
        <p:spPr>
          <a:xfrm>
            <a:off x="1595741" y="6479288"/>
            <a:ext cx="1738109" cy="646331"/>
          </a:xfrm>
          <a:prstGeom prst="rect">
            <a:avLst/>
          </a:prstGeom>
          <a:noFill/>
        </p:spPr>
        <p:txBody>
          <a:bodyPr wrap="square" rtlCol="0">
            <a:spAutoFit/>
          </a:bodyPr>
          <a:lstStyle/>
          <a:p>
            <a:pPr algn="ctr"/>
            <a:r>
              <a:rPr lang="en-US" dirty="0">
                <a:solidFill>
                  <a:schemeClr val="bg1"/>
                </a:solidFill>
                <a:latin typeface="Avenir Next LT Pro Demi" panose="020B0704020202020204" pitchFamily="34" charset="0"/>
              </a:rPr>
              <a:t>2. Data</a:t>
            </a:r>
          </a:p>
          <a:p>
            <a:pPr algn="ctr"/>
            <a:r>
              <a:rPr lang="en-US" dirty="0">
                <a:solidFill>
                  <a:schemeClr val="bg1"/>
                </a:solidFill>
                <a:latin typeface="Avenir Next LT Pro Demi" panose="020B0704020202020204" pitchFamily="34" charset="0"/>
              </a:rPr>
              <a:t>Cleaning</a:t>
            </a:r>
            <a:endParaRPr lang="en-US" sz="1000" dirty="0">
              <a:solidFill>
                <a:schemeClr val="bg1"/>
              </a:solidFill>
              <a:latin typeface="Avenir Next LT Pro Demi" panose="020B0704020202020204" pitchFamily="34" charset="0"/>
            </a:endParaRPr>
          </a:p>
        </p:txBody>
      </p:sp>
      <p:sp>
        <p:nvSpPr>
          <p:cNvPr id="26" name="TextBox 25">
            <a:extLst>
              <a:ext uri="{FF2B5EF4-FFF2-40B4-BE49-F238E27FC236}">
                <a16:creationId xmlns:a16="http://schemas.microsoft.com/office/drawing/2014/main" id="{8DE8612A-0083-9C33-F894-46E065DE9E21}"/>
              </a:ext>
            </a:extLst>
          </p:cNvPr>
          <p:cNvSpPr txBox="1"/>
          <p:nvPr/>
        </p:nvSpPr>
        <p:spPr>
          <a:xfrm>
            <a:off x="4109212" y="6437108"/>
            <a:ext cx="1738109" cy="646331"/>
          </a:xfrm>
          <a:prstGeom prst="rect">
            <a:avLst/>
          </a:prstGeom>
          <a:noFill/>
        </p:spPr>
        <p:txBody>
          <a:bodyPr wrap="square" rtlCol="0">
            <a:spAutoFit/>
          </a:bodyPr>
          <a:lstStyle/>
          <a:p>
            <a:pPr algn="ctr"/>
            <a:r>
              <a:rPr lang="en-US" dirty="0">
                <a:solidFill>
                  <a:schemeClr val="bg1"/>
                </a:solidFill>
                <a:latin typeface="Avenir Next LT Pro Demi" panose="020B0704020202020204" pitchFamily="34" charset="0"/>
              </a:rPr>
              <a:t>4. Visuals of Clean Data</a:t>
            </a:r>
            <a:endParaRPr lang="en-US" sz="1000" dirty="0">
              <a:solidFill>
                <a:schemeClr val="bg1"/>
              </a:solidFill>
              <a:latin typeface="Avenir Next LT Pro Demi" panose="020B0704020202020204" pitchFamily="34" charset="0"/>
            </a:endParaRPr>
          </a:p>
        </p:txBody>
      </p:sp>
      <p:sp>
        <p:nvSpPr>
          <p:cNvPr id="28" name="TextBox 27">
            <a:extLst>
              <a:ext uri="{FF2B5EF4-FFF2-40B4-BE49-F238E27FC236}">
                <a16:creationId xmlns:a16="http://schemas.microsoft.com/office/drawing/2014/main" id="{583EAFC6-1369-4A53-2A2F-912F160B2299}"/>
              </a:ext>
            </a:extLst>
          </p:cNvPr>
          <p:cNvSpPr txBox="1"/>
          <p:nvPr/>
        </p:nvSpPr>
        <p:spPr>
          <a:xfrm>
            <a:off x="6041912" y="6437108"/>
            <a:ext cx="2733784" cy="646331"/>
          </a:xfrm>
          <a:prstGeom prst="rect">
            <a:avLst/>
          </a:prstGeom>
          <a:noFill/>
        </p:spPr>
        <p:txBody>
          <a:bodyPr wrap="square" rtlCol="0">
            <a:spAutoFit/>
          </a:bodyPr>
          <a:lstStyle/>
          <a:p>
            <a:pPr algn="ctr"/>
            <a:r>
              <a:rPr lang="en-US" dirty="0">
                <a:solidFill>
                  <a:schemeClr val="bg1"/>
                </a:solidFill>
                <a:latin typeface="Avenir Next LT Pro Demi" panose="020B0704020202020204" pitchFamily="34" charset="0"/>
              </a:rPr>
              <a:t>6. Choosing the model with best accuracy</a:t>
            </a:r>
            <a:endParaRPr lang="en-US" sz="1000" dirty="0">
              <a:solidFill>
                <a:schemeClr val="bg1"/>
              </a:solidFill>
              <a:latin typeface="Avenir Next LT Pro Demi" panose="020B0704020202020204" pitchFamily="34" charset="0"/>
            </a:endParaRPr>
          </a:p>
        </p:txBody>
      </p:sp>
      <p:sp>
        <p:nvSpPr>
          <p:cNvPr id="37" name="TextBox 36">
            <a:extLst>
              <a:ext uri="{FF2B5EF4-FFF2-40B4-BE49-F238E27FC236}">
                <a16:creationId xmlns:a16="http://schemas.microsoft.com/office/drawing/2014/main" id="{CF027F3B-9090-48D3-4A93-BA615527414D}"/>
              </a:ext>
            </a:extLst>
          </p:cNvPr>
          <p:cNvSpPr txBox="1"/>
          <p:nvPr/>
        </p:nvSpPr>
        <p:spPr>
          <a:xfrm>
            <a:off x="10341922" y="6091521"/>
            <a:ext cx="1738109" cy="923330"/>
          </a:xfrm>
          <a:prstGeom prst="rect">
            <a:avLst/>
          </a:prstGeom>
          <a:noFill/>
        </p:spPr>
        <p:txBody>
          <a:bodyPr wrap="square" rtlCol="0">
            <a:spAutoFit/>
          </a:bodyPr>
          <a:lstStyle/>
          <a:p>
            <a:pPr algn="ctr"/>
            <a:r>
              <a:rPr lang="en-US" dirty="0">
                <a:solidFill>
                  <a:schemeClr val="bg1"/>
                </a:solidFill>
                <a:latin typeface="Avenir Next LT Pro Demi" panose="020B0704020202020204" pitchFamily="34" charset="0"/>
              </a:rPr>
              <a:t>8. Hypothesis test using ANOVA</a:t>
            </a:r>
            <a:endParaRPr lang="en-US" sz="1000" dirty="0">
              <a:solidFill>
                <a:schemeClr val="bg1"/>
              </a:solidFill>
              <a:latin typeface="Avenir Next LT Pro Demi" panose="020B0704020202020204" pitchFamily="34" charset="0"/>
            </a:endParaRPr>
          </a:p>
        </p:txBody>
      </p:sp>
      <p:sp>
        <p:nvSpPr>
          <p:cNvPr id="40" name="TextBox 39">
            <a:extLst>
              <a:ext uri="{FF2B5EF4-FFF2-40B4-BE49-F238E27FC236}">
                <a16:creationId xmlns:a16="http://schemas.microsoft.com/office/drawing/2014/main" id="{1F32A46D-5327-0CE1-3D1E-5A63B98FBDCF}"/>
              </a:ext>
            </a:extLst>
          </p:cNvPr>
          <p:cNvSpPr txBox="1"/>
          <p:nvPr/>
        </p:nvSpPr>
        <p:spPr>
          <a:xfrm>
            <a:off x="10138864" y="881649"/>
            <a:ext cx="1738109" cy="646331"/>
          </a:xfrm>
          <a:prstGeom prst="rect">
            <a:avLst/>
          </a:prstGeom>
          <a:noFill/>
        </p:spPr>
        <p:txBody>
          <a:bodyPr wrap="square" rtlCol="0">
            <a:spAutoFit/>
          </a:bodyPr>
          <a:lstStyle/>
          <a:p>
            <a:pPr algn="ctr"/>
            <a:r>
              <a:rPr lang="en-US" dirty="0">
                <a:solidFill>
                  <a:schemeClr val="bg1"/>
                </a:solidFill>
                <a:latin typeface="Avenir Next LT Pro Demi" panose="020B0704020202020204" pitchFamily="34" charset="0"/>
              </a:rPr>
              <a:t>9. Drawing Conclusions</a:t>
            </a:r>
            <a:endParaRPr lang="en-US" sz="1000" dirty="0">
              <a:solidFill>
                <a:schemeClr val="bg1"/>
              </a:solidFill>
              <a:latin typeface="Avenir Next LT Pro Demi" panose="020B0704020202020204" pitchFamily="34" charset="0"/>
            </a:endParaRPr>
          </a:p>
        </p:txBody>
      </p:sp>
      <p:grpSp>
        <p:nvGrpSpPr>
          <p:cNvPr id="45" name="Group 44">
            <a:extLst>
              <a:ext uri="{FF2B5EF4-FFF2-40B4-BE49-F238E27FC236}">
                <a16:creationId xmlns:a16="http://schemas.microsoft.com/office/drawing/2014/main" id="{318635FD-C4C4-73AC-3EB0-78206872D5BE}"/>
              </a:ext>
            </a:extLst>
          </p:cNvPr>
          <p:cNvGrpSpPr/>
          <p:nvPr/>
        </p:nvGrpSpPr>
        <p:grpSpPr>
          <a:xfrm>
            <a:off x="412758" y="1714382"/>
            <a:ext cx="1592107" cy="2314322"/>
            <a:chOff x="412758" y="1714382"/>
            <a:chExt cx="1592107" cy="2314322"/>
          </a:xfrm>
        </p:grpSpPr>
        <p:cxnSp>
          <p:nvCxnSpPr>
            <p:cNvPr id="6" name="Straight Connector 5">
              <a:extLst>
                <a:ext uri="{FF2B5EF4-FFF2-40B4-BE49-F238E27FC236}">
                  <a16:creationId xmlns:a16="http://schemas.microsoft.com/office/drawing/2014/main" id="{525FC053-0C4D-4791-E5BA-C795044DD541}"/>
                </a:ext>
              </a:extLst>
            </p:cNvPr>
            <p:cNvCxnSpPr>
              <a:cxnSpLocks/>
            </p:cNvCxnSpPr>
            <p:nvPr/>
          </p:nvCxnSpPr>
          <p:spPr>
            <a:xfrm>
              <a:off x="1223089" y="3284170"/>
              <a:ext cx="0" cy="744534"/>
            </a:xfrm>
            <a:prstGeom prst="line">
              <a:avLst/>
            </a:prstGeom>
            <a:ln w="57150" cap="flat" cmpd="sng" algn="ctr">
              <a:solidFill>
                <a:schemeClr val="bg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 name="Picture 4" descr="A green circle with a white check mark&#10;&#10;Description automatically generated">
              <a:extLst>
                <a:ext uri="{FF2B5EF4-FFF2-40B4-BE49-F238E27FC236}">
                  <a16:creationId xmlns:a16="http://schemas.microsoft.com/office/drawing/2014/main" id="{E6575005-5BA3-8382-4B63-84EB70BBD2FF}"/>
                </a:ext>
              </a:extLst>
            </p:cNvPr>
            <p:cNvPicPr>
              <a:picLocks noChangeAspect="1"/>
            </p:cNvPicPr>
            <p:nvPr/>
          </p:nvPicPr>
          <p:blipFill>
            <a:blip r:embed="rId16"/>
            <a:stretch>
              <a:fillRect/>
            </a:stretch>
          </p:blipFill>
          <p:spPr>
            <a:xfrm>
              <a:off x="412758" y="1714382"/>
              <a:ext cx="1592107" cy="1545915"/>
            </a:xfrm>
            <a:prstGeom prst="rect">
              <a:avLst/>
            </a:prstGeom>
          </p:spPr>
        </p:pic>
      </p:grpSp>
      <p:grpSp>
        <p:nvGrpSpPr>
          <p:cNvPr id="46" name="Group 45">
            <a:extLst>
              <a:ext uri="{FF2B5EF4-FFF2-40B4-BE49-F238E27FC236}">
                <a16:creationId xmlns:a16="http://schemas.microsoft.com/office/drawing/2014/main" id="{62DCE0DF-B36C-C3FE-4F91-62C6D9D9DCB9}"/>
              </a:ext>
            </a:extLst>
          </p:cNvPr>
          <p:cNvGrpSpPr/>
          <p:nvPr/>
        </p:nvGrpSpPr>
        <p:grpSpPr>
          <a:xfrm>
            <a:off x="2780331" y="1715598"/>
            <a:ext cx="1592107" cy="2314322"/>
            <a:chOff x="412758" y="1714382"/>
            <a:chExt cx="1592107" cy="2314322"/>
          </a:xfrm>
        </p:grpSpPr>
        <p:cxnSp>
          <p:nvCxnSpPr>
            <p:cNvPr id="47" name="Straight Connector 46">
              <a:extLst>
                <a:ext uri="{FF2B5EF4-FFF2-40B4-BE49-F238E27FC236}">
                  <a16:creationId xmlns:a16="http://schemas.microsoft.com/office/drawing/2014/main" id="{DDA453F7-3A9E-14DF-C82E-22FD94A3CCC0}"/>
                </a:ext>
              </a:extLst>
            </p:cNvPr>
            <p:cNvCxnSpPr>
              <a:cxnSpLocks/>
            </p:cNvCxnSpPr>
            <p:nvPr/>
          </p:nvCxnSpPr>
          <p:spPr>
            <a:xfrm>
              <a:off x="1223089" y="3284170"/>
              <a:ext cx="0" cy="744534"/>
            </a:xfrm>
            <a:prstGeom prst="line">
              <a:avLst/>
            </a:prstGeom>
            <a:ln w="57150" cap="flat" cmpd="sng" algn="ctr">
              <a:solidFill>
                <a:schemeClr val="bg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8" name="Picture 47" descr="A green circle with a white check mark&#10;&#10;Description automatically generated">
              <a:extLst>
                <a:ext uri="{FF2B5EF4-FFF2-40B4-BE49-F238E27FC236}">
                  <a16:creationId xmlns:a16="http://schemas.microsoft.com/office/drawing/2014/main" id="{0C4CD7FD-8AAD-2E48-FF20-7371A5D507EE}"/>
                </a:ext>
              </a:extLst>
            </p:cNvPr>
            <p:cNvPicPr>
              <a:picLocks noChangeAspect="1"/>
            </p:cNvPicPr>
            <p:nvPr/>
          </p:nvPicPr>
          <p:blipFill>
            <a:blip r:embed="rId16"/>
            <a:stretch>
              <a:fillRect/>
            </a:stretch>
          </p:blipFill>
          <p:spPr>
            <a:xfrm>
              <a:off x="412758" y="1714382"/>
              <a:ext cx="1592107" cy="1545915"/>
            </a:xfrm>
            <a:prstGeom prst="rect">
              <a:avLst/>
            </a:prstGeom>
          </p:spPr>
        </p:pic>
      </p:grpSp>
      <p:grpSp>
        <p:nvGrpSpPr>
          <p:cNvPr id="49" name="Group 48">
            <a:extLst>
              <a:ext uri="{FF2B5EF4-FFF2-40B4-BE49-F238E27FC236}">
                <a16:creationId xmlns:a16="http://schemas.microsoft.com/office/drawing/2014/main" id="{85187EA1-94E8-2D43-976B-74A5A4F63B4C}"/>
              </a:ext>
            </a:extLst>
          </p:cNvPr>
          <p:cNvGrpSpPr/>
          <p:nvPr/>
        </p:nvGrpSpPr>
        <p:grpSpPr>
          <a:xfrm>
            <a:off x="5118995" y="1698056"/>
            <a:ext cx="1592107" cy="2314322"/>
            <a:chOff x="412758" y="1714382"/>
            <a:chExt cx="1592107" cy="2314322"/>
          </a:xfrm>
        </p:grpSpPr>
        <p:cxnSp>
          <p:nvCxnSpPr>
            <p:cNvPr id="50" name="Straight Connector 49">
              <a:extLst>
                <a:ext uri="{FF2B5EF4-FFF2-40B4-BE49-F238E27FC236}">
                  <a16:creationId xmlns:a16="http://schemas.microsoft.com/office/drawing/2014/main" id="{F52D07EB-0271-2F8D-9EF4-810206C790DB}"/>
                </a:ext>
              </a:extLst>
            </p:cNvPr>
            <p:cNvCxnSpPr>
              <a:cxnSpLocks/>
            </p:cNvCxnSpPr>
            <p:nvPr/>
          </p:nvCxnSpPr>
          <p:spPr>
            <a:xfrm>
              <a:off x="1223089" y="3284170"/>
              <a:ext cx="0" cy="744534"/>
            </a:xfrm>
            <a:prstGeom prst="line">
              <a:avLst/>
            </a:prstGeom>
            <a:ln w="57150" cap="flat" cmpd="sng" algn="ctr">
              <a:solidFill>
                <a:schemeClr val="bg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1" name="Picture 50" descr="A green circle with a white check mark&#10;&#10;Description automatically generated">
              <a:extLst>
                <a:ext uri="{FF2B5EF4-FFF2-40B4-BE49-F238E27FC236}">
                  <a16:creationId xmlns:a16="http://schemas.microsoft.com/office/drawing/2014/main" id="{273338FB-5D73-F90D-D093-0F1FC32EA1E4}"/>
                </a:ext>
              </a:extLst>
            </p:cNvPr>
            <p:cNvPicPr>
              <a:picLocks noChangeAspect="1"/>
            </p:cNvPicPr>
            <p:nvPr/>
          </p:nvPicPr>
          <p:blipFill>
            <a:blip r:embed="rId16"/>
            <a:stretch>
              <a:fillRect/>
            </a:stretch>
          </p:blipFill>
          <p:spPr>
            <a:xfrm>
              <a:off x="412758" y="1714382"/>
              <a:ext cx="1592107" cy="1545915"/>
            </a:xfrm>
            <a:prstGeom prst="rect">
              <a:avLst/>
            </a:prstGeom>
          </p:spPr>
        </p:pic>
      </p:grpSp>
      <p:grpSp>
        <p:nvGrpSpPr>
          <p:cNvPr id="52" name="Group 51">
            <a:extLst>
              <a:ext uri="{FF2B5EF4-FFF2-40B4-BE49-F238E27FC236}">
                <a16:creationId xmlns:a16="http://schemas.microsoft.com/office/drawing/2014/main" id="{FF8BF8D7-50E6-3B20-4708-BBD6ECB71A00}"/>
              </a:ext>
            </a:extLst>
          </p:cNvPr>
          <p:cNvGrpSpPr/>
          <p:nvPr/>
        </p:nvGrpSpPr>
        <p:grpSpPr>
          <a:xfrm>
            <a:off x="7671944" y="1738972"/>
            <a:ext cx="1592107" cy="2314322"/>
            <a:chOff x="412758" y="1714382"/>
            <a:chExt cx="1592107" cy="2314322"/>
          </a:xfrm>
        </p:grpSpPr>
        <p:cxnSp>
          <p:nvCxnSpPr>
            <p:cNvPr id="53" name="Straight Connector 52">
              <a:extLst>
                <a:ext uri="{FF2B5EF4-FFF2-40B4-BE49-F238E27FC236}">
                  <a16:creationId xmlns:a16="http://schemas.microsoft.com/office/drawing/2014/main" id="{5BCF308D-E531-940A-6115-0E869B472621}"/>
                </a:ext>
              </a:extLst>
            </p:cNvPr>
            <p:cNvCxnSpPr>
              <a:cxnSpLocks/>
            </p:cNvCxnSpPr>
            <p:nvPr/>
          </p:nvCxnSpPr>
          <p:spPr>
            <a:xfrm>
              <a:off x="1223089" y="3284170"/>
              <a:ext cx="0" cy="744534"/>
            </a:xfrm>
            <a:prstGeom prst="line">
              <a:avLst/>
            </a:prstGeom>
            <a:ln w="57150" cap="flat" cmpd="sng" algn="ctr">
              <a:solidFill>
                <a:schemeClr val="bg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5" name="Picture 54" descr="A green circle with a white check mark&#10;&#10;Description automatically generated">
              <a:extLst>
                <a:ext uri="{FF2B5EF4-FFF2-40B4-BE49-F238E27FC236}">
                  <a16:creationId xmlns:a16="http://schemas.microsoft.com/office/drawing/2014/main" id="{2B8D8AB7-3302-92AB-207D-6C726D8FFE61}"/>
                </a:ext>
              </a:extLst>
            </p:cNvPr>
            <p:cNvPicPr>
              <a:picLocks noChangeAspect="1"/>
            </p:cNvPicPr>
            <p:nvPr/>
          </p:nvPicPr>
          <p:blipFill>
            <a:blip r:embed="rId16"/>
            <a:stretch>
              <a:fillRect/>
            </a:stretch>
          </p:blipFill>
          <p:spPr>
            <a:xfrm>
              <a:off x="412758" y="1714382"/>
              <a:ext cx="1592107" cy="1545915"/>
            </a:xfrm>
            <a:prstGeom prst="rect">
              <a:avLst/>
            </a:prstGeom>
          </p:spPr>
        </p:pic>
      </p:grpSp>
      <p:grpSp>
        <p:nvGrpSpPr>
          <p:cNvPr id="56" name="Group 55">
            <a:extLst>
              <a:ext uri="{FF2B5EF4-FFF2-40B4-BE49-F238E27FC236}">
                <a16:creationId xmlns:a16="http://schemas.microsoft.com/office/drawing/2014/main" id="{4AC55411-0BAD-9B6A-6BBC-160EA3344F95}"/>
              </a:ext>
            </a:extLst>
          </p:cNvPr>
          <p:cNvGrpSpPr/>
          <p:nvPr/>
        </p:nvGrpSpPr>
        <p:grpSpPr>
          <a:xfrm>
            <a:off x="10138864" y="1764803"/>
            <a:ext cx="1592107" cy="2314322"/>
            <a:chOff x="412758" y="1714382"/>
            <a:chExt cx="1592107" cy="2314322"/>
          </a:xfrm>
        </p:grpSpPr>
        <p:cxnSp>
          <p:nvCxnSpPr>
            <p:cNvPr id="57" name="Straight Connector 56">
              <a:extLst>
                <a:ext uri="{FF2B5EF4-FFF2-40B4-BE49-F238E27FC236}">
                  <a16:creationId xmlns:a16="http://schemas.microsoft.com/office/drawing/2014/main" id="{98B94BA0-8F11-091B-A579-01B97CD9309C}"/>
                </a:ext>
              </a:extLst>
            </p:cNvPr>
            <p:cNvCxnSpPr>
              <a:cxnSpLocks/>
            </p:cNvCxnSpPr>
            <p:nvPr/>
          </p:nvCxnSpPr>
          <p:spPr>
            <a:xfrm>
              <a:off x="1223089" y="3284170"/>
              <a:ext cx="0" cy="744534"/>
            </a:xfrm>
            <a:prstGeom prst="line">
              <a:avLst/>
            </a:prstGeom>
            <a:ln w="57150" cap="flat" cmpd="sng" algn="ctr">
              <a:solidFill>
                <a:schemeClr val="bg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8" name="Picture 57" descr="A green circle with a white check mark&#10;&#10;Description automatically generated">
              <a:extLst>
                <a:ext uri="{FF2B5EF4-FFF2-40B4-BE49-F238E27FC236}">
                  <a16:creationId xmlns:a16="http://schemas.microsoft.com/office/drawing/2014/main" id="{CBD54D0D-D9C6-E3A3-252B-133E111289D7}"/>
                </a:ext>
              </a:extLst>
            </p:cNvPr>
            <p:cNvPicPr>
              <a:picLocks noChangeAspect="1"/>
            </p:cNvPicPr>
            <p:nvPr/>
          </p:nvPicPr>
          <p:blipFill>
            <a:blip r:embed="rId16"/>
            <a:stretch>
              <a:fillRect/>
            </a:stretch>
          </p:blipFill>
          <p:spPr>
            <a:xfrm>
              <a:off x="412758" y="1714382"/>
              <a:ext cx="1592107" cy="1545915"/>
            </a:xfrm>
            <a:prstGeom prst="rect">
              <a:avLst/>
            </a:prstGeom>
          </p:spPr>
        </p:pic>
      </p:grpSp>
      <p:grpSp>
        <p:nvGrpSpPr>
          <p:cNvPr id="59" name="Group 58">
            <a:extLst>
              <a:ext uri="{FF2B5EF4-FFF2-40B4-BE49-F238E27FC236}">
                <a16:creationId xmlns:a16="http://schemas.microsoft.com/office/drawing/2014/main" id="{A52B868E-06C7-737D-979F-0B8DF9FC9755}"/>
              </a:ext>
            </a:extLst>
          </p:cNvPr>
          <p:cNvGrpSpPr/>
          <p:nvPr/>
        </p:nvGrpSpPr>
        <p:grpSpPr>
          <a:xfrm rot="10800000">
            <a:off x="1621965" y="4053294"/>
            <a:ext cx="1592107" cy="2314322"/>
            <a:chOff x="412758" y="1714382"/>
            <a:chExt cx="1592107" cy="2314322"/>
          </a:xfrm>
        </p:grpSpPr>
        <p:cxnSp>
          <p:nvCxnSpPr>
            <p:cNvPr id="60" name="Straight Connector 59">
              <a:extLst>
                <a:ext uri="{FF2B5EF4-FFF2-40B4-BE49-F238E27FC236}">
                  <a16:creationId xmlns:a16="http://schemas.microsoft.com/office/drawing/2014/main" id="{26FF310C-A4E6-6B12-6BE8-CEFDCAF9F44C}"/>
                </a:ext>
              </a:extLst>
            </p:cNvPr>
            <p:cNvCxnSpPr>
              <a:cxnSpLocks/>
            </p:cNvCxnSpPr>
            <p:nvPr/>
          </p:nvCxnSpPr>
          <p:spPr>
            <a:xfrm>
              <a:off x="1223089" y="3284170"/>
              <a:ext cx="0" cy="744534"/>
            </a:xfrm>
            <a:prstGeom prst="line">
              <a:avLst/>
            </a:prstGeom>
            <a:ln w="57150" cap="flat" cmpd="sng" algn="ctr">
              <a:solidFill>
                <a:schemeClr val="bg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1" name="Picture 60" descr="A green circle with a white check mark&#10;&#10;Description automatically generated">
              <a:extLst>
                <a:ext uri="{FF2B5EF4-FFF2-40B4-BE49-F238E27FC236}">
                  <a16:creationId xmlns:a16="http://schemas.microsoft.com/office/drawing/2014/main" id="{A4330CCA-6CE6-AF03-5AA5-773B4C2EA789}"/>
                </a:ext>
              </a:extLst>
            </p:cNvPr>
            <p:cNvPicPr>
              <a:picLocks noChangeAspect="1"/>
            </p:cNvPicPr>
            <p:nvPr/>
          </p:nvPicPr>
          <p:blipFill>
            <a:blip r:embed="rId16"/>
            <a:stretch>
              <a:fillRect/>
            </a:stretch>
          </p:blipFill>
          <p:spPr>
            <a:xfrm>
              <a:off x="412758" y="1714382"/>
              <a:ext cx="1592107" cy="1545915"/>
            </a:xfrm>
            <a:prstGeom prst="rect">
              <a:avLst/>
            </a:prstGeom>
          </p:spPr>
        </p:pic>
      </p:grpSp>
      <p:grpSp>
        <p:nvGrpSpPr>
          <p:cNvPr id="62" name="Group 61">
            <a:extLst>
              <a:ext uri="{FF2B5EF4-FFF2-40B4-BE49-F238E27FC236}">
                <a16:creationId xmlns:a16="http://schemas.microsoft.com/office/drawing/2014/main" id="{DB2357E5-03DA-4123-EAB9-1C352BED5DF9}"/>
              </a:ext>
            </a:extLst>
          </p:cNvPr>
          <p:cNvGrpSpPr/>
          <p:nvPr/>
        </p:nvGrpSpPr>
        <p:grpSpPr>
          <a:xfrm rot="10800000">
            <a:off x="4212197" y="4034080"/>
            <a:ext cx="1592107" cy="2314322"/>
            <a:chOff x="412758" y="1714382"/>
            <a:chExt cx="1592107" cy="2314322"/>
          </a:xfrm>
        </p:grpSpPr>
        <p:cxnSp>
          <p:nvCxnSpPr>
            <p:cNvPr id="63" name="Straight Connector 62">
              <a:extLst>
                <a:ext uri="{FF2B5EF4-FFF2-40B4-BE49-F238E27FC236}">
                  <a16:creationId xmlns:a16="http://schemas.microsoft.com/office/drawing/2014/main" id="{CA144ED9-F912-72A4-A31E-6B5A0B57E2C0}"/>
                </a:ext>
              </a:extLst>
            </p:cNvPr>
            <p:cNvCxnSpPr>
              <a:cxnSpLocks/>
            </p:cNvCxnSpPr>
            <p:nvPr/>
          </p:nvCxnSpPr>
          <p:spPr>
            <a:xfrm>
              <a:off x="1223089" y="3284170"/>
              <a:ext cx="0" cy="744534"/>
            </a:xfrm>
            <a:prstGeom prst="line">
              <a:avLst/>
            </a:prstGeom>
            <a:ln w="57150" cap="flat" cmpd="sng" algn="ctr">
              <a:solidFill>
                <a:schemeClr val="bg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4" name="Picture 63" descr="A green circle with a white check mark&#10;&#10;Description automatically generated">
              <a:extLst>
                <a:ext uri="{FF2B5EF4-FFF2-40B4-BE49-F238E27FC236}">
                  <a16:creationId xmlns:a16="http://schemas.microsoft.com/office/drawing/2014/main" id="{80996C78-14F7-D560-8C7A-31964A500D14}"/>
                </a:ext>
              </a:extLst>
            </p:cNvPr>
            <p:cNvPicPr>
              <a:picLocks noChangeAspect="1"/>
            </p:cNvPicPr>
            <p:nvPr/>
          </p:nvPicPr>
          <p:blipFill>
            <a:blip r:embed="rId16"/>
            <a:stretch>
              <a:fillRect/>
            </a:stretch>
          </p:blipFill>
          <p:spPr>
            <a:xfrm>
              <a:off x="412758" y="1714382"/>
              <a:ext cx="1592107" cy="1545915"/>
            </a:xfrm>
            <a:prstGeom prst="rect">
              <a:avLst/>
            </a:prstGeom>
          </p:spPr>
        </p:pic>
      </p:grpSp>
      <p:grpSp>
        <p:nvGrpSpPr>
          <p:cNvPr id="65" name="Group 64">
            <a:extLst>
              <a:ext uri="{FF2B5EF4-FFF2-40B4-BE49-F238E27FC236}">
                <a16:creationId xmlns:a16="http://schemas.microsoft.com/office/drawing/2014/main" id="{03C5D4B3-5B43-71CD-C991-56516B190B16}"/>
              </a:ext>
            </a:extLst>
          </p:cNvPr>
          <p:cNvGrpSpPr/>
          <p:nvPr/>
        </p:nvGrpSpPr>
        <p:grpSpPr>
          <a:xfrm rot="10800000">
            <a:off x="6627028" y="4053294"/>
            <a:ext cx="1592107" cy="2314322"/>
            <a:chOff x="412758" y="1714382"/>
            <a:chExt cx="1592107" cy="2314322"/>
          </a:xfrm>
        </p:grpSpPr>
        <p:cxnSp>
          <p:nvCxnSpPr>
            <p:cNvPr id="66" name="Straight Connector 65">
              <a:extLst>
                <a:ext uri="{FF2B5EF4-FFF2-40B4-BE49-F238E27FC236}">
                  <a16:creationId xmlns:a16="http://schemas.microsoft.com/office/drawing/2014/main" id="{7FBAA9B3-BA0B-5A97-9996-D503A2BA612D}"/>
                </a:ext>
              </a:extLst>
            </p:cNvPr>
            <p:cNvCxnSpPr>
              <a:cxnSpLocks/>
            </p:cNvCxnSpPr>
            <p:nvPr/>
          </p:nvCxnSpPr>
          <p:spPr>
            <a:xfrm>
              <a:off x="1223089" y="3284170"/>
              <a:ext cx="0" cy="744534"/>
            </a:xfrm>
            <a:prstGeom prst="line">
              <a:avLst/>
            </a:prstGeom>
            <a:ln w="57150" cap="flat" cmpd="sng" algn="ctr">
              <a:solidFill>
                <a:schemeClr val="bg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7" name="Picture 66" descr="A green circle with a white check mark&#10;&#10;Description automatically generated">
              <a:extLst>
                <a:ext uri="{FF2B5EF4-FFF2-40B4-BE49-F238E27FC236}">
                  <a16:creationId xmlns:a16="http://schemas.microsoft.com/office/drawing/2014/main" id="{1E402034-5B74-55EE-6A69-DB786ADBB06F}"/>
                </a:ext>
              </a:extLst>
            </p:cNvPr>
            <p:cNvPicPr>
              <a:picLocks noChangeAspect="1"/>
            </p:cNvPicPr>
            <p:nvPr/>
          </p:nvPicPr>
          <p:blipFill>
            <a:blip r:embed="rId16"/>
            <a:stretch>
              <a:fillRect/>
            </a:stretch>
          </p:blipFill>
          <p:spPr>
            <a:xfrm>
              <a:off x="412758" y="1714382"/>
              <a:ext cx="1592107" cy="1545915"/>
            </a:xfrm>
            <a:prstGeom prst="rect">
              <a:avLst/>
            </a:prstGeom>
          </p:spPr>
        </p:pic>
      </p:grpSp>
      <p:grpSp>
        <p:nvGrpSpPr>
          <p:cNvPr id="68" name="Group 67">
            <a:extLst>
              <a:ext uri="{FF2B5EF4-FFF2-40B4-BE49-F238E27FC236}">
                <a16:creationId xmlns:a16="http://schemas.microsoft.com/office/drawing/2014/main" id="{6C3409F9-0B14-DEDA-5150-E7D9CEED5BE6}"/>
              </a:ext>
            </a:extLst>
          </p:cNvPr>
          <p:cNvGrpSpPr/>
          <p:nvPr/>
        </p:nvGrpSpPr>
        <p:grpSpPr>
          <a:xfrm rot="10800000">
            <a:off x="9020261" y="4079125"/>
            <a:ext cx="1592107" cy="2314322"/>
            <a:chOff x="412758" y="1714382"/>
            <a:chExt cx="1592107" cy="2314322"/>
          </a:xfrm>
        </p:grpSpPr>
        <p:cxnSp>
          <p:nvCxnSpPr>
            <p:cNvPr id="69" name="Straight Connector 68">
              <a:extLst>
                <a:ext uri="{FF2B5EF4-FFF2-40B4-BE49-F238E27FC236}">
                  <a16:creationId xmlns:a16="http://schemas.microsoft.com/office/drawing/2014/main" id="{C3F0CB83-B8CE-8E6E-689B-2321411D66D9}"/>
                </a:ext>
              </a:extLst>
            </p:cNvPr>
            <p:cNvCxnSpPr>
              <a:cxnSpLocks/>
            </p:cNvCxnSpPr>
            <p:nvPr/>
          </p:nvCxnSpPr>
          <p:spPr>
            <a:xfrm>
              <a:off x="1223089" y="3284170"/>
              <a:ext cx="0" cy="744534"/>
            </a:xfrm>
            <a:prstGeom prst="line">
              <a:avLst/>
            </a:prstGeom>
            <a:ln w="57150" cap="flat" cmpd="sng" algn="ctr">
              <a:solidFill>
                <a:schemeClr val="bg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0" name="Picture 69" descr="A green circle with a white check mark&#10;&#10;Description automatically generated">
              <a:extLst>
                <a:ext uri="{FF2B5EF4-FFF2-40B4-BE49-F238E27FC236}">
                  <a16:creationId xmlns:a16="http://schemas.microsoft.com/office/drawing/2014/main" id="{736797EF-8E94-6541-9B51-6B1BC285CE6D}"/>
                </a:ext>
              </a:extLst>
            </p:cNvPr>
            <p:cNvPicPr>
              <a:picLocks noChangeAspect="1"/>
            </p:cNvPicPr>
            <p:nvPr/>
          </p:nvPicPr>
          <p:blipFill>
            <a:blip r:embed="rId16"/>
            <a:stretch>
              <a:fillRect/>
            </a:stretch>
          </p:blipFill>
          <p:spPr>
            <a:xfrm>
              <a:off x="412758" y="1714382"/>
              <a:ext cx="1592107" cy="1545915"/>
            </a:xfrm>
            <a:prstGeom prst="rect">
              <a:avLst/>
            </a:prstGeom>
          </p:spPr>
        </p:pic>
      </p:grpSp>
      <p:pic>
        <p:nvPicPr>
          <p:cNvPr id="71" name="Picture 70" descr="A green circle with a white check mark&#10;&#10;Description automatically generated">
            <a:extLst>
              <a:ext uri="{FF2B5EF4-FFF2-40B4-BE49-F238E27FC236}">
                <a16:creationId xmlns:a16="http://schemas.microsoft.com/office/drawing/2014/main" id="{9044428C-428A-813E-9B3D-0C2275561B3A}"/>
              </a:ext>
            </a:extLst>
          </p:cNvPr>
          <p:cNvPicPr>
            <a:picLocks noChangeAspect="1"/>
          </p:cNvPicPr>
          <p:nvPr/>
        </p:nvPicPr>
        <p:blipFill>
          <a:blip r:embed="rId16"/>
          <a:stretch>
            <a:fillRect/>
          </a:stretch>
        </p:blipFill>
        <p:spPr>
          <a:xfrm>
            <a:off x="1620717" y="4845574"/>
            <a:ext cx="1592107" cy="1545915"/>
          </a:xfrm>
          <a:prstGeom prst="rect">
            <a:avLst/>
          </a:prstGeom>
        </p:spPr>
      </p:pic>
      <p:pic>
        <p:nvPicPr>
          <p:cNvPr id="72" name="Picture 71" descr="A green circle with a white check mark&#10;&#10;Description automatically generated">
            <a:extLst>
              <a:ext uri="{FF2B5EF4-FFF2-40B4-BE49-F238E27FC236}">
                <a16:creationId xmlns:a16="http://schemas.microsoft.com/office/drawing/2014/main" id="{917BF6CE-E201-911A-7565-DD29B8977BD0}"/>
              </a:ext>
            </a:extLst>
          </p:cNvPr>
          <p:cNvPicPr>
            <a:picLocks noChangeAspect="1"/>
          </p:cNvPicPr>
          <p:nvPr/>
        </p:nvPicPr>
        <p:blipFill>
          <a:blip r:embed="rId16"/>
          <a:stretch>
            <a:fillRect/>
          </a:stretch>
        </p:blipFill>
        <p:spPr>
          <a:xfrm>
            <a:off x="4240378" y="4819981"/>
            <a:ext cx="1592107" cy="1545915"/>
          </a:xfrm>
          <a:prstGeom prst="rect">
            <a:avLst/>
          </a:prstGeom>
        </p:spPr>
      </p:pic>
      <p:pic>
        <p:nvPicPr>
          <p:cNvPr id="73" name="Picture 72" descr="A green circle with a white check mark&#10;&#10;Description automatically generated">
            <a:extLst>
              <a:ext uri="{FF2B5EF4-FFF2-40B4-BE49-F238E27FC236}">
                <a16:creationId xmlns:a16="http://schemas.microsoft.com/office/drawing/2014/main" id="{D061F945-1B24-0A18-4686-21225BB157E2}"/>
              </a:ext>
            </a:extLst>
          </p:cNvPr>
          <p:cNvPicPr>
            <a:picLocks noChangeAspect="1"/>
          </p:cNvPicPr>
          <p:nvPr/>
        </p:nvPicPr>
        <p:blipFill>
          <a:blip r:embed="rId16"/>
          <a:stretch>
            <a:fillRect/>
          </a:stretch>
        </p:blipFill>
        <p:spPr>
          <a:xfrm>
            <a:off x="6597871" y="4809531"/>
            <a:ext cx="1592107" cy="1545915"/>
          </a:xfrm>
          <a:prstGeom prst="rect">
            <a:avLst/>
          </a:prstGeom>
        </p:spPr>
      </p:pic>
      <p:pic>
        <p:nvPicPr>
          <p:cNvPr id="74" name="Picture 73" descr="A green circle with a white check mark&#10;&#10;Description automatically generated">
            <a:extLst>
              <a:ext uri="{FF2B5EF4-FFF2-40B4-BE49-F238E27FC236}">
                <a16:creationId xmlns:a16="http://schemas.microsoft.com/office/drawing/2014/main" id="{6E92EE51-AEAF-94D8-E16B-26C1CF85FB67}"/>
              </a:ext>
            </a:extLst>
          </p:cNvPr>
          <p:cNvPicPr>
            <a:picLocks noChangeAspect="1"/>
          </p:cNvPicPr>
          <p:nvPr/>
        </p:nvPicPr>
        <p:blipFill>
          <a:blip r:embed="rId16"/>
          <a:stretch>
            <a:fillRect/>
          </a:stretch>
        </p:blipFill>
        <p:spPr>
          <a:xfrm>
            <a:off x="9045432" y="4864517"/>
            <a:ext cx="1592107" cy="1545915"/>
          </a:xfrm>
          <a:prstGeom prst="rect">
            <a:avLst/>
          </a:prstGeom>
        </p:spPr>
      </p:pic>
      <p:pic>
        <p:nvPicPr>
          <p:cNvPr id="4" name="Audio 3">
            <a:extLst>
              <a:ext uri="{FF2B5EF4-FFF2-40B4-BE49-F238E27FC236}">
                <a16:creationId xmlns:a16="http://schemas.microsoft.com/office/drawing/2014/main" id="{8DED21D3-9565-F963-A59E-1C2B775E9D6E}"/>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8143564"/>
      </p:ext>
    </p:extLst>
  </p:cSld>
  <p:clrMapOvr>
    <a:masterClrMapping/>
  </p:clrMapOvr>
  <mc:AlternateContent xmlns:mc="http://schemas.openxmlformats.org/markup-compatibility/2006">
    <mc:Choice xmlns:p14="http://schemas.microsoft.com/office/powerpoint/2010/main" Requires="p14">
      <p:transition spd="med" p14:dur="700" advTm="12309">
        <p:fade/>
      </p:transition>
    </mc:Choice>
    <mc:Fallback>
      <p:transition spd="med" advTm="123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 presetClass="entr" presetSubtype="4" fill="hold" grpId="0" nodeType="afterEffect">
                                  <p:stCondLst>
                                    <p:cond delay="500"/>
                                  </p:stCondLst>
                                  <p:childTnLst>
                                    <p:set>
                                      <p:cBhvr>
                                        <p:cTn id="9" dur="1" fill="hold">
                                          <p:stCondLst>
                                            <p:cond delay="0"/>
                                          </p:stCondLst>
                                        </p:cTn>
                                        <p:tgtEl>
                                          <p:spTgt spid="112"/>
                                        </p:tgtEl>
                                        <p:attrNameLst>
                                          <p:attrName>style.visibility</p:attrName>
                                        </p:attrNameLst>
                                      </p:cBhvr>
                                      <p:to>
                                        <p:strVal val="visible"/>
                                      </p:to>
                                    </p:set>
                                    <p:anim calcmode="lin" valueType="num">
                                      <p:cBhvr additive="base">
                                        <p:cTn id="10" dur="500" fill="hold"/>
                                        <p:tgtEl>
                                          <p:spTgt spid="112"/>
                                        </p:tgtEl>
                                        <p:attrNameLst>
                                          <p:attrName>ppt_x</p:attrName>
                                        </p:attrNameLst>
                                      </p:cBhvr>
                                      <p:tavLst>
                                        <p:tav tm="0">
                                          <p:val>
                                            <p:strVal val="#ppt_x"/>
                                          </p:val>
                                        </p:tav>
                                        <p:tav tm="100000">
                                          <p:val>
                                            <p:strVal val="#ppt_x"/>
                                          </p:val>
                                        </p:tav>
                                      </p:tavLst>
                                    </p:anim>
                                    <p:anim calcmode="lin" valueType="num">
                                      <p:cBhvr additive="base">
                                        <p:cTn id="11" dur="500" fill="hold"/>
                                        <p:tgtEl>
                                          <p:spTgt spid="112"/>
                                        </p:tgtEl>
                                        <p:attrNameLst>
                                          <p:attrName>ppt_y</p:attrName>
                                        </p:attrNameLst>
                                      </p:cBhvr>
                                      <p:tavLst>
                                        <p:tav tm="0">
                                          <p:val>
                                            <p:strVal val="1+#ppt_h/2"/>
                                          </p:val>
                                        </p:tav>
                                        <p:tav tm="100000">
                                          <p:val>
                                            <p:strVal val="#ppt_y"/>
                                          </p:val>
                                        </p:tav>
                                      </p:tavLst>
                                    </p:anim>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par>
                                <p:cTn id="16" presetID="22" presetClass="entr" presetSubtype="4"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39" grpId="0" animBg="1"/>
      <p:bldP spid="112" grpId="0" animBg="1"/>
      <p:bldP spid="1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16200000" scaled="1"/>
          <a:tileRect/>
        </a:gradFill>
        <a:effectLst/>
      </p:bgPr>
    </p:bg>
    <p:spTree>
      <p:nvGrpSpPr>
        <p:cNvPr id="1" name=""/>
        <p:cNvGrpSpPr/>
        <p:nvPr/>
      </p:nvGrpSpPr>
      <p:grpSpPr>
        <a:xfrm>
          <a:off x="0" y="0"/>
          <a:ext cx="0" cy="0"/>
          <a:chOff x="0" y="0"/>
          <a:chExt cx="0" cy="0"/>
        </a:xfrm>
      </p:grpSpPr>
      <p:sp>
        <p:nvSpPr>
          <p:cNvPr id="97" name="Freeform: Shape 96">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Shape 100">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Graphic 34" descr="Statistics with solid fill">
            <a:extLst>
              <a:ext uri="{FF2B5EF4-FFF2-40B4-BE49-F238E27FC236}">
                <a16:creationId xmlns:a16="http://schemas.microsoft.com/office/drawing/2014/main" id="{C7AB1110-D37E-C1AD-2C05-10CFB82EF6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3433" y="523440"/>
            <a:ext cx="2482726" cy="2482726"/>
          </a:xfrm>
          <a:prstGeom prst="rect">
            <a:avLst/>
          </a:prstGeom>
        </p:spPr>
      </p:pic>
      <p:pic>
        <p:nvPicPr>
          <p:cNvPr id="31" name="Graphic 30" descr="Computer with solid fill">
            <a:extLst>
              <a:ext uri="{FF2B5EF4-FFF2-40B4-BE49-F238E27FC236}">
                <a16:creationId xmlns:a16="http://schemas.microsoft.com/office/drawing/2014/main" id="{8E960F16-1542-98CD-882B-5F58AF60D0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5451" y="853097"/>
            <a:ext cx="1957383" cy="1957383"/>
          </a:xfrm>
          <a:prstGeom prst="rect">
            <a:avLst/>
          </a:prstGeom>
        </p:spPr>
      </p:pic>
      <p:pic>
        <p:nvPicPr>
          <p:cNvPr id="27" name="Graphic 26" descr="Programmer male with solid fill">
            <a:extLst>
              <a:ext uri="{FF2B5EF4-FFF2-40B4-BE49-F238E27FC236}">
                <a16:creationId xmlns:a16="http://schemas.microsoft.com/office/drawing/2014/main" id="{FAE35B91-DC13-DA54-5833-AB401EBBD6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54776" y="698176"/>
            <a:ext cx="2267225" cy="2267225"/>
          </a:xfrm>
          <a:prstGeom prst="rect">
            <a:avLst/>
          </a:prstGeom>
        </p:spPr>
      </p:pic>
      <p:sp>
        <p:nvSpPr>
          <p:cNvPr id="103" name="Freeform: Shape 102">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Shape 104">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22" descr="Server with solid fill">
            <a:extLst>
              <a:ext uri="{FF2B5EF4-FFF2-40B4-BE49-F238E27FC236}">
                <a16:creationId xmlns:a16="http://schemas.microsoft.com/office/drawing/2014/main" id="{47D145E4-60D9-4AA2-C1D8-68D1F255BC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1032" y="4028704"/>
            <a:ext cx="2007031" cy="2007031"/>
          </a:xfrm>
          <a:prstGeom prst="rect">
            <a:avLst/>
          </a:prstGeom>
        </p:spPr>
      </p:pic>
      <p:pic>
        <p:nvPicPr>
          <p:cNvPr id="25" name="Graphic 24" descr="Web design with solid fill">
            <a:extLst>
              <a:ext uri="{FF2B5EF4-FFF2-40B4-BE49-F238E27FC236}">
                <a16:creationId xmlns:a16="http://schemas.microsoft.com/office/drawing/2014/main" id="{0F40010D-27B3-E076-453D-146B6B9243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43208" y="4072506"/>
            <a:ext cx="1919427" cy="1919427"/>
          </a:xfrm>
          <a:prstGeom prst="rect">
            <a:avLst/>
          </a:prstGeom>
        </p:spPr>
      </p:pic>
      <p:pic>
        <p:nvPicPr>
          <p:cNvPr id="38" name="Graphic 37" descr="Bar graph with upward trend with solid fill">
            <a:extLst>
              <a:ext uri="{FF2B5EF4-FFF2-40B4-BE49-F238E27FC236}">
                <a16:creationId xmlns:a16="http://schemas.microsoft.com/office/drawing/2014/main" id="{E9795A12-8A9F-DF24-B575-991E2F34B7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50942" y="3971864"/>
            <a:ext cx="2290236" cy="2290236"/>
          </a:xfrm>
          <a:prstGeom prst="rect">
            <a:avLst/>
          </a:prstGeom>
        </p:spPr>
      </p:pic>
      <p:sp>
        <p:nvSpPr>
          <p:cNvPr id="39" name="Rectangle 38">
            <a:extLst>
              <a:ext uri="{FF2B5EF4-FFF2-40B4-BE49-F238E27FC236}">
                <a16:creationId xmlns:a16="http://schemas.microsoft.com/office/drawing/2014/main" id="{282F70B4-5CE9-DC1A-181E-4EDD30B8A17F}"/>
              </a:ext>
            </a:extLst>
          </p:cNvPr>
          <p:cNvSpPr/>
          <p:nvPr/>
        </p:nvSpPr>
        <p:spPr>
          <a:xfrm>
            <a:off x="-3039" y="-493"/>
            <a:ext cx="12195038" cy="6858000"/>
          </a:xfrm>
          <a:prstGeom prst="rect">
            <a:avLst/>
          </a:prstGeom>
          <a:solidFill>
            <a:srgbClr val="080042">
              <a:alpha val="8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79BBBB9A-4F35-45B7-DBF9-2751B92FF790}"/>
              </a:ext>
            </a:extLst>
          </p:cNvPr>
          <p:cNvSpPr txBox="1"/>
          <p:nvPr/>
        </p:nvSpPr>
        <p:spPr>
          <a:xfrm>
            <a:off x="93379" y="55546"/>
            <a:ext cx="7106060" cy="707886"/>
          </a:xfrm>
          <a:prstGeom prst="rect">
            <a:avLst/>
          </a:prstGeom>
          <a:noFill/>
        </p:spPr>
        <p:txBody>
          <a:bodyPr wrap="square" rtlCol="0">
            <a:spAutoFit/>
          </a:bodyPr>
          <a:lstStyle/>
          <a:p>
            <a:r>
              <a:rPr lang="en-US" sz="4000" dirty="0">
                <a:solidFill>
                  <a:schemeClr val="bg1"/>
                </a:solidFill>
                <a:latin typeface="Avenir Next LT Pro Demi" panose="020B0704020202020204" pitchFamily="34" charset="0"/>
              </a:rPr>
              <a:t>Dataset Used:</a:t>
            </a:r>
            <a:endParaRPr lang="en-US" dirty="0">
              <a:solidFill>
                <a:schemeClr val="bg1"/>
              </a:solidFill>
              <a:latin typeface="Avenir Next LT Pro Demi" panose="020B0704020202020204" pitchFamily="34" charset="0"/>
            </a:endParaRPr>
          </a:p>
        </p:txBody>
      </p:sp>
      <p:sp>
        <p:nvSpPr>
          <p:cNvPr id="2" name="TextBox 1">
            <a:extLst>
              <a:ext uri="{FF2B5EF4-FFF2-40B4-BE49-F238E27FC236}">
                <a16:creationId xmlns:a16="http://schemas.microsoft.com/office/drawing/2014/main" id="{1591651E-514C-C796-26E1-46080A7BB489}"/>
              </a:ext>
            </a:extLst>
          </p:cNvPr>
          <p:cNvSpPr txBox="1"/>
          <p:nvPr/>
        </p:nvSpPr>
        <p:spPr>
          <a:xfrm>
            <a:off x="50050" y="847119"/>
            <a:ext cx="5939588" cy="5052024"/>
          </a:xfrm>
          <a:prstGeom prst="rect">
            <a:avLst/>
          </a:prstGeom>
          <a:noFill/>
        </p:spPr>
        <p:txBody>
          <a:bodyPr wrap="square" rtlCol="0">
            <a:spAutoFit/>
          </a:bodyPr>
          <a:lstStyle/>
          <a:p>
            <a:pPr algn="l">
              <a:lnSpc>
                <a:spcPct val="102000"/>
              </a:lnSpc>
              <a:spcAft>
                <a:spcPts val="600"/>
              </a:spcAft>
            </a:pPr>
            <a:r>
              <a:rPr lang="en-US" dirty="0">
                <a:solidFill>
                  <a:schemeClr val="bg1"/>
                </a:solidFill>
                <a:latin typeface="Avenir Next LT Pro Demi" panose="020B0704020202020204" pitchFamily="34" charset="0"/>
              </a:rPr>
              <a:t>Source file: Depression Anxiety Stress Scales Responses </a:t>
            </a:r>
          </a:p>
          <a:p>
            <a:pPr algn="l">
              <a:lnSpc>
                <a:spcPct val="102000"/>
              </a:lnSpc>
              <a:spcAft>
                <a:spcPts val="600"/>
              </a:spcAft>
            </a:pPr>
            <a:r>
              <a:rPr lang="en-US" dirty="0">
                <a:solidFill>
                  <a:schemeClr val="bg1"/>
                </a:solidFill>
                <a:latin typeface="Avenir Next LT Pro Demi" panose="020B0704020202020204" pitchFamily="34" charset="0"/>
              </a:rPr>
              <a:t>(Open-sourced raw data from </a:t>
            </a:r>
            <a:r>
              <a:rPr lang="en-US" dirty="0" err="1">
                <a:solidFill>
                  <a:schemeClr val="bg1"/>
                </a:solidFill>
                <a:latin typeface="Avenir Next LT Pro Demi" panose="020B0704020202020204" pitchFamily="34" charset="0"/>
              </a:rPr>
              <a:t>openpsychometrics.org</a:t>
            </a:r>
            <a:r>
              <a:rPr lang="en-US" dirty="0">
                <a:solidFill>
                  <a:schemeClr val="bg1"/>
                </a:solidFill>
                <a:latin typeface="Avenir Next LT Pro Demi" panose="020B0704020202020204" pitchFamily="34" charset="0"/>
              </a:rPr>
              <a:t>)</a:t>
            </a:r>
          </a:p>
          <a:p>
            <a:pPr algn="l">
              <a:lnSpc>
                <a:spcPct val="102000"/>
              </a:lnSpc>
              <a:spcAft>
                <a:spcPts val="600"/>
              </a:spcAft>
            </a:pPr>
            <a:endParaRPr lang="en-US" dirty="0">
              <a:solidFill>
                <a:schemeClr val="bg1"/>
              </a:solidFill>
              <a:latin typeface="Avenir Next LT Pro Demi" panose="020B0704020202020204" pitchFamily="34" charset="0"/>
            </a:endParaRPr>
          </a:p>
          <a:p>
            <a:pPr algn="l">
              <a:lnSpc>
                <a:spcPct val="102000"/>
              </a:lnSpc>
              <a:spcAft>
                <a:spcPts val="600"/>
              </a:spcAft>
            </a:pPr>
            <a:r>
              <a:rPr lang="en-US" dirty="0">
                <a:solidFill>
                  <a:schemeClr val="bg1"/>
                </a:solidFill>
                <a:latin typeface="Avenir Next LT Pro Demi" panose="020B0704020202020204" pitchFamily="34" charset="0"/>
              </a:rPr>
              <a:t>Kaggle link: </a:t>
            </a:r>
            <a:r>
              <a:rPr lang="en-US" dirty="0">
                <a:solidFill>
                  <a:schemeClr val="bg1"/>
                </a:solidFill>
                <a:latin typeface="Avenir Next LT Pro Demi" panose="020B0704020202020204" pitchFamily="34" charset="0"/>
                <a:hlinkClick r:id="rId16">
                  <a:extLst>
                    <a:ext uri="{A12FA001-AC4F-418D-AE19-62706E023703}">
                      <ahyp:hlinkClr xmlns:ahyp="http://schemas.microsoft.com/office/drawing/2018/hyperlinkcolor" val="tx"/>
                    </a:ext>
                  </a:extLst>
                </a:hlinkClick>
              </a:rPr>
              <a:t>https://www.kaggle.com/datasets/lucasgreenwell/depression-anxiety-stress-scales-responses/</a:t>
            </a:r>
            <a:endParaRPr lang="en-US" dirty="0">
              <a:solidFill>
                <a:schemeClr val="bg1"/>
              </a:solidFill>
              <a:latin typeface="Avenir Next LT Pro Demi" panose="020B0704020202020204" pitchFamily="34" charset="0"/>
            </a:endParaRPr>
          </a:p>
          <a:p>
            <a:pPr algn="l">
              <a:lnSpc>
                <a:spcPct val="102000"/>
              </a:lnSpc>
              <a:spcAft>
                <a:spcPts val="600"/>
              </a:spcAft>
            </a:pPr>
            <a:endParaRPr lang="en-US" dirty="0">
              <a:solidFill>
                <a:schemeClr val="bg1"/>
              </a:solidFill>
              <a:latin typeface="Avenir Next LT Pro Demi" panose="020B0704020202020204" pitchFamily="34" charset="0"/>
            </a:endParaRPr>
          </a:p>
          <a:p>
            <a:pPr algn="l">
              <a:lnSpc>
                <a:spcPct val="102000"/>
              </a:lnSpc>
              <a:spcAft>
                <a:spcPts val="600"/>
              </a:spcAft>
            </a:pPr>
            <a:r>
              <a:rPr lang="en-US" dirty="0">
                <a:solidFill>
                  <a:schemeClr val="bg1"/>
                </a:solidFill>
                <a:latin typeface="Avenir Next LT Pro Demi" panose="020B0704020202020204" pitchFamily="34" charset="0"/>
              </a:rPr>
              <a:t>Dataset Description / Summary</a:t>
            </a:r>
          </a:p>
          <a:p>
            <a:pPr algn="l">
              <a:lnSpc>
                <a:spcPct val="102000"/>
              </a:lnSpc>
              <a:spcAft>
                <a:spcPts val="600"/>
              </a:spcAft>
            </a:pPr>
            <a:r>
              <a:rPr lang="en-US" dirty="0">
                <a:solidFill>
                  <a:schemeClr val="bg1"/>
                </a:solidFill>
                <a:latin typeface="Avenir Next LT Pro Demi" panose="020B0704020202020204" pitchFamily="34" charset="0"/>
              </a:rPr>
              <a:t>This data was collected with an on-line version of the Depression Anxiety Stress Scales (DASS).</a:t>
            </a:r>
          </a:p>
          <a:p>
            <a:pPr algn="l">
              <a:lnSpc>
                <a:spcPct val="102000"/>
              </a:lnSpc>
              <a:spcAft>
                <a:spcPts val="600"/>
              </a:spcAft>
            </a:pPr>
            <a:endParaRPr lang="en-US" dirty="0">
              <a:solidFill>
                <a:schemeClr val="bg1"/>
              </a:solidFill>
              <a:latin typeface="Avenir Next LT Pro Demi" panose="020B0704020202020204" pitchFamily="34" charset="0"/>
            </a:endParaRPr>
          </a:p>
          <a:p>
            <a:pPr algn="l">
              <a:lnSpc>
                <a:spcPct val="102000"/>
              </a:lnSpc>
              <a:spcAft>
                <a:spcPts val="600"/>
              </a:spcAft>
            </a:pPr>
            <a:r>
              <a:rPr lang="en-US" dirty="0">
                <a:solidFill>
                  <a:schemeClr val="bg1"/>
                </a:solidFill>
                <a:latin typeface="Avenir Next LT Pro Demi" panose="020B0704020202020204" pitchFamily="34" charset="0"/>
              </a:rPr>
              <a:t>It consists of Questions, answers, and metadata collected from 39775 Depression Anxiety Stress Scales. </a:t>
            </a:r>
          </a:p>
          <a:p>
            <a:pPr algn="l">
              <a:lnSpc>
                <a:spcPct val="102000"/>
              </a:lnSpc>
              <a:spcAft>
                <a:spcPts val="600"/>
              </a:spcAft>
            </a:pPr>
            <a:endParaRPr lang="en-US" sz="200" dirty="0">
              <a:solidFill>
                <a:schemeClr val="tx1">
                  <a:lumMod val="95000"/>
                </a:schemeClr>
              </a:solidFill>
            </a:endParaRPr>
          </a:p>
        </p:txBody>
      </p:sp>
      <p:pic>
        <p:nvPicPr>
          <p:cNvPr id="3" name="Picture 2" descr="A table with numbers and a number on it&#10;&#10;Description automatically generated">
            <a:extLst>
              <a:ext uri="{FF2B5EF4-FFF2-40B4-BE49-F238E27FC236}">
                <a16:creationId xmlns:a16="http://schemas.microsoft.com/office/drawing/2014/main" id="{043AC323-0DE2-A2E0-343E-C6A48E1E87D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93224" y="1680395"/>
            <a:ext cx="6248726" cy="3436587"/>
          </a:xfrm>
          <a:prstGeom prst="rect">
            <a:avLst/>
          </a:prstGeom>
        </p:spPr>
      </p:pic>
      <p:sp>
        <p:nvSpPr>
          <p:cNvPr id="4" name="TextBox 3">
            <a:extLst>
              <a:ext uri="{FF2B5EF4-FFF2-40B4-BE49-F238E27FC236}">
                <a16:creationId xmlns:a16="http://schemas.microsoft.com/office/drawing/2014/main" id="{63D5FF4E-2CD3-413E-D108-C43336B6530F}"/>
              </a:ext>
            </a:extLst>
          </p:cNvPr>
          <p:cNvSpPr txBox="1"/>
          <p:nvPr/>
        </p:nvSpPr>
        <p:spPr>
          <a:xfrm>
            <a:off x="-146171" y="8537902"/>
            <a:ext cx="7106060" cy="1938992"/>
          </a:xfrm>
          <a:prstGeom prst="rect">
            <a:avLst/>
          </a:prstGeom>
          <a:noFill/>
        </p:spPr>
        <p:txBody>
          <a:bodyPr wrap="square" rtlCol="0">
            <a:spAutoFit/>
          </a:bodyPr>
          <a:lstStyle/>
          <a:p>
            <a:r>
              <a:rPr lang="en-US" sz="4000" dirty="0">
                <a:solidFill>
                  <a:schemeClr val="bg1"/>
                </a:solidFill>
                <a:latin typeface="Avenir Next LT Pro Demi" panose="020B0704020202020204" pitchFamily="34" charset="0"/>
              </a:rPr>
              <a:t>Process Model: </a:t>
            </a:r>
            <a:br>
              <a:rPr lang="en-US" sz="4000" dirty="0">
                <a:solidFill>
                  <a:schemeClr val="bg1"/>
                </a:solidFill>
                <a:latin typeface="Avenir Next LT Pro Demi" panose="020B0704020202020204" pitchFamily="34" charset="0"/>
              </a:rPr>
            </a:br>
            <a:r>
              <a:rPr lang="en-US" sz="4000" dirty="0">
                <a:solidFill>
                  <a:schemeClr val="bg1"/>
                </a:solidFill>
                <a:latin typeface="Avenir Next LT Pro Demi" panose="020B0704020202020204" pitchFamily="34" charset="0"/>
              </a:rPr>
              <a:t>CRISP-DM </a:t>
            </a:r>
          </a:p>
          <a:p>
            <a:r>
              <a:rPr lang="en-US" sz="4000" dirty="0">
                <a:solidFill>
                  <a:schemeClr val="bg1"/>
                </a:solidFill>
                <a:latin typeface="Avenir Next LT Pro Demi" panose="020B0704020202020204" pitchFamily="34" charset="0"/>
              </a:rPr>
              <a:t>Methodology</a:t>
            </a:r>
          </a:p>
        </p:txBody>
      </p:sp>
      <p:pic>
        <p:nvPicPr>
          <p:cNvPr id="5" name="Picture 4" descr="Diagram of a diagram of data">
            <a:extLst>
              <a:ext uri="{FF2B5EF4-FFF2-40B4-BE49-F238E27FC236}">
                <a16:creationId xmlns:a16="http://schemas.microsoft.com/office/drawing/2014/main" id="{F0A6ACF9-5282-CFFF-23F3-7C38F9B38319}"/>
              </a:ext>
            </a:extLst>
          </p:cNvPr>
          <p:cNvPicPr>
            <a:picLocks noChangeAspect="1"/>
          </p:cNvPicPr>
          <p:nvPr/>
        </p:nvPicPr>
        <p:blipFill>
          <a:blip r:embed="rId18"/>
          <a:stretch>
            <a:fillRect/>
          </a:stretch>
        </p:blipFill>
        <p:spPr>
          <a:xfrm>
            <a:off x="13778952" y="584211"/>
            <a:ext cx="5510838" cy="5577840"/>
          </a:xfrm>
          <a:prstGeom prst="rect">
            <a:avLst/>
          </a:prstGeom>
          <a:noFill/>
        </p:spPr>
      </p:pic>
      <p:pic>
        <p:nvPicPr>
          <p:cNvPr id="8" name="Audio 7">
            <a:extLst>
              <a:ext uri="{FF2B5EF4-FFF2-40B4-BE49-F238E27FC236}">
                <a16:creationId xmlns:a16="http://schemas.microsoft.com/office/drawing/2014/main" id="{CDBE24A8-8B66-45CA-AD76-C78131135D41}"/>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69886865"/>
      </p:ext>
    </p:extLst>
  </p:cSld>
  <p:clrMapOvr>
    <a:masterClrMapping/>
  </p:clrMapOvr>
  <mc:AlternateContent xmlns:mc="http://schemas.openxmlformats.org/markup-compatibility/2006">
    <mc:Choice xmlns:p14="http://schemas.microsoft.com/office/powerpoint/2010/main" Requires="p14">
      <p:transition spd="med" p14:dur="700" advTm="4309">
        <p:fade/>
      </p:transition>
    </mc:Choice>
    <mc:Fallback>
      <p:transition spd="med" advTm="43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4" presetClass="entr" presetSubtype="1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animEffect transition="in" filter="randombar(horizontal)">
                                      <p:cBhvr>
                                        <p:cTn id="9" dur="500"/>
                                        <p:tgtEl>
                                          <p:spTgt spid="11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26" presetClass="emph" presetSubtype="0" fill="hold" nodeType="withEffect">
                                  <p:stCondLst>
                                    <p:cond delay="0"/>
                                  </p:stCondLst>
                                  <p:childTnLst>
                                    <p:animEffect transition="out" filter="fade">
                                      <p:cBhvr>
                                        <p:cTn id="14" dur="500" tmFilter="0, 0; .2, .5; .8, .5; 1, 0"/>
                                        <p:tgtEl>
                                          <p:spTgt spid="3"/>
                                        </p:tgtEl>
                                      </p:cBhvr>
                                    </p:animEffect>
                                    <p:animScale>
                                      <p:cBhvr>
                                        <p:cTn id="15" dur="250" autoRev="1" fill="hold"/>
                                        <p:tgtEl>
                                          <p:spTgt spid="3"/>
                                        </p:tgtEl>
                                      </p:cBhvr>
                                      <p:by x="105000" y="105000"/>
                                    </p:animScale>
                                  </p:childTnLst>
                                </p:cTn>
                              </p:par>
                            </p:childTnLst>
                          </p:cTn>
                        </p:par>
                        <p:par>
                          <p:cTn id="16" fill="hold">
                            <p:stCondLst>
                              <p:cond delay="500"/>
                            </p:stCondLst>
                            <p:childTnLst>
                              <p:par>
                                <p:cTn id="17" presetID="10" presetClass="entr" presetSubtype="0" fill="hold" grpId="0" nodeType="after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8"/>
                </p:tgtEl>
              </p:cMediaNode>
            </p:audio>
          </p:childTnLst>
        </p:cTn>
      </p:par>
    </p:tnLst>
    <p:bldLst>
      <p:bldP spid="110" grpId="0"/>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16200000" scaled="1"/>
          <a:tileRect/>
        </a:gradFill>
        <a:effectLst/>
      </p:bgPr>
    </p:bg>
    <p:spTree>
      <p:nvGrpSpPr>
        <p:cNvPr id="1" name=""/>
        <p:cNvGrpSpPr/>
        <p:nvPr/>
      </p:nvGrpSpPr>
      <p:grpSpPr>
        <a:xfrm>
          <a:off x="0" y="0"/>
          <a:ext cx="0" cy="0"/>
          <a:chOff x="0" y="0"/>
          <a:chExt cx="0" cy="0"/>
        </a:xfrm>
      </p:grpSpPr>
      <p:sp>
        <p:nvSpPr>
          <p:cNvPr id="97" name="Freeform: Shape 96">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Shape 100">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Graphic 34" descr="Statistics with solid fill">
            <a:extLst>
              <a:ext uri="{FF2B5EF4-FFF2-40B4-BE49-F238E27FC236}">
                <a16:creationId xmlns:a16="http://schemas.microsoft.com/office/drawing/2014/main" id="{C7AB1110-D37E-C1AD-2C05-10CFB82EF6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3433" y="523440"/>
            <a:ext cx="2482726" cy="2482726"/>
          </a:xfrm>
          <a:prstGeom prst="rect">
            <a:avLst/>
          </a:prstGeom>
        </p:spPr>
      </p:pic>
      <p:pic>
        <p:nvPicPr>
          <p:cNvPr id="31" name="Graphic 30" descr="Computer with solid fill">
            <a:extLst>
              <a:ext uri="{FF2B5EF4-FFF2-40B4-BE49-F238E27FC236}">
                <a16:creationId xmlns:a16="http://schemas.microsoft.com/office/drawing/2014/main" id="{8E960F16-1542-98CD-882B-5F58AF60D0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5451" y="853097"/>
            <a:ext cx="1957383" cy="1957383"/>
          </a:xfrm>
          <a:prstGeom prst="rect">
            <a:avLst/>
          </a:prstGeom>
        </p:spPr>
      </p:pic>
      <p:pic>
        <p:nvPicPr>
          <p:cNvPr id="27" name="Graphic 26" descr="Programmer male with solid fill">
            <a:extLst>
              <a:ext uri="{FF2B5EF4-FFF2-40B4-BE49-F238E27FC236}">
                <a16:creationId xmlns:a16="http://schemas.microsoft.com/office/drawing/2014/main" id="{FAE35B91-DC13-DA54-5833-AB401EBBD6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54776" y="698176"/>
            <a:ext cx="2267225" cy="2267225"/>
          </a:xfrm>
          <a:prstGeom prst="rect">
            <a:avLst/>
          </a:prstGeom>
        </p:spPr>
      </p:pic>
      <p:sp>
        <p:nvSpPr>
          <p:cNvPr id="103" name="Freeform: Shape 102">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Shape 104">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22" descr="Server with solid fill">
            <a:extLst>
              <a:ext uri="{FF2B5EF4-FFF2-40B4-BE49-F238E27FC236}">
                <a16:creationId xmlns:a16="http://schemas.microsoft.com/office/drawing/2014/main" id="{47D145E4-60D9-4AA2-C1D8-68D1F255BC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1032" y="4028704"/>
            <a:ext cx="2007031" cy="2007031"/>
          </a:xfrm>
          <a:prstGeom prst="rect">
            <a:avLst/>
          </a:prstGeom>
        </p:spPr>
      </p:pic>
      <p:pic>
        <p:nvPicPr>
          <p:cNvPr id="25" name="Graphic 24" descr="Web design with solid fill">
            <a:extLst>
              <a:ext uri="{FF2B5EF4-FFF2-40B4-BE49-F238E27FC236}">
                <a16:creationId xmlns:a16="http://schemas.microsoft.com/office/drawing/2014/main" id="{0F40010D-27B3-E076-453D-146B6B9243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43208" y="4072506"/>
            <a:ext cx="1919427" cy="1919427"/>
          </a:xfrm>
          <a:prstGeom prst="rect">
            <a:avLst/>
          </a:prstGeom>
        </p:spPr>
      </p:pic>
      <p:pic>
        <p:nvPicPr>
          <p:cNvPr id="38" name="Graphic 37" descr="Bar graph with upward trend with solid fill">
            <a:extLst>
              <a:ext uri="{FF2B5EF4-FFF2-40B4-BE49-F238E27FC236}">
                <a16:creationId xmlns:a16="http://schemas.microsoft.com/office/drawing/2014/main" id="{E9795A12-8A9F-DF24-B575-991E2F34B7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50942" y="3971864"/>
            <a:ext cx="2290236" cy="2290236"/>
          </a:xfrm>
          <a:prstGeom prst="rect">
            <a:avLst/>
          </a:prstGeom>
        </p:spPr>
      </p:pic>
      <p:sp>
        <p:nvSpPr>
          <p:cNvPr id="39" name="Rectangle 38">
            <a:extLst>
              <a:ext uri="{FF2B5EF4-FFF2-40B4-BE49-F238E27FC236}">
                <a16:creationId xmlns:a16="http://schemas.microsoft.com/office/drawing/2014/main" id="{282F70B4-5CE9-DC1A-181E-4EDD30B8A17F}"/>
              </a:ext>
            </a:extLst>
          </p:cNvPr>
          <p:cNvSpPr/>
          <p:nvPr/>
        </p:nvSpPr>
        <p:spPr>
          <a:xfrm>
            <a:off x="-3039" y="82295"/>
            <a:ext cx="12195038" cy="6858000"/>
          </a:xfrm>
          <a:prstGeom prst="rect">
            <a:avLst/>
          </a:prstGeom>
          <a:solidFill>
            <a:srgbClr val="080042">
              <a:alpha val="8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79BBBB9A-4F35-45B7-DBF9-2751B92FF790}"/>
              </a:ext>
            </a:extLst>
          </p:cNvPr>
          <p:cNvSpPr txBox="1"/>
          <p:nvPr/>
        </p:nvSpPr>
        <p:spPr>
          <a:xfrm>
            <a:off x="751891" y="2358393"/>
            <a:ext cx="7106060" cy="1938992"/>
          </a:xfrm>
          <a:prstGeom prst="rect">
            <a:avLst/>
          </a:prstGeom>
          <a:noFill/>
        </p:spPr>
        <p:txBody>
          <a:bodyPr wrap="square" rtlCol="0">
            <a:spAutoFit/>
          </a:bodyPr>
          <a:lstStyle/>
          <a:p>
            <a:r>
              <a:rPr lang="en-US" sz="4000" dirty="0">
                <a:solidFill>
                  <a:schemeClr val="bg1"/>
                </a:solidFill>
                <a:latin typeface="Avenir Next LT Pro Demi" panose="020B0704020202020204" pitchFamily="34" charset="0"/>
              </a:rPr>
              <a:t>Process Model: </a:t>
            </a:r>
            <a:br>
              <a:rPr lang="en-US" sz="4000" dirty="0">
                <a:solidFill>
                  <a:schemeClr val="bg1"/>
                </a:solidFill>
                <a:latin typeface="Avenir Next LT Pro Demi" panose="020B0704020202020204" pitchFamily="34" charset="0"/>
              </a:rPr>
            </a:br>
            <a:r>
              <a:rPr lang="en-US" sz="4000" dirty="0">
                <a:solidFill>
                  <a:schemeClr val="bg1"/>
                </a:solidFill>
                <a:latin typeface="Avenir Next LT Pro Demi" panose="020B0704020202020204" pitchFamily="34" charset="0"/>
              </a:rPr>
              <a:t>CRISP-DM </a:t>
            </a:r>
          </a:p>
          <a:p>
            <a:r>
              <a:rPr lang="en-US" sz="4000" dirty="0">
                <a:solidFill>
                  <a:schemeClr val="bg1"/>
                </a:solidFill>
                <a:latin typeface="Avenir Next LT Pro Demi" panose="020B0704020202020204" pitchFamily="34" charset="0"/>
              </a:rPr>
              <a:t>Methodology</a:t>
            </a:r>
          </a:p>
        </p:txBody>
      </p:sp>
      <p:pic>
        <p:nvPicPr>
          <p:cNvPr id="2" name="Picture 1" descr="Diagram of a diagram of data&#10;&#10;Description automatically generated">
            <a:extLst>
              <a:ext uri="{FF2B5EF4-FFF2-40B4-BE49-F238E27FC236}">
                <a16:creationId xmlns:a16="http://schemas.microsoft.com/office/drawing/2014/main" id="{C9B77E8D-6EC5-018D-C6DC-95E946EE95E7}"/>
              </a:ext>
            </a:extLst>
          </p:cNvPr>
          <p:cNvPicPr>
            <a:picLocks noChangeAspect="1"/>
          </p:cNvPicPr>
          <p:nvPr/>
        </p:nvPicPr>
        <p:blipFill>
          <a:blip r:embed="rId16"/>
          <a:stretch>
            <a:fillRect/>
          </a:stretch>
        </p:blipFill>
        <p:spPr>
          <a:xfrm>
            <a:off x="6269946" y="947283"/>
            <a:ext cx="5510838" cy="5577840"/>
          </a:xfrm>
          <a:prstGeom prst="rect">
            <a:avLst/>
          </a:prstGeom>
          <a:noFill/>
        </p:spPr>
      </p:pic>
      <p:pic>
        <p:nvPicPr>
          <p:cNvPr id="5" name="Audio 4">
            <a:extLst>
              <a:ext uri="{FF2B5EF4-FFF2-40B4-BE49-F238E27FC236}">
                <a16:creationId xmlns:a16="http://schemas.microsoft.com/office/drawing/2014/main" id="{DA5E0FBA-DD77-8B6A-79C6-802685866F6A}"/>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0734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173">
        <p159:morph option="byObject"/>
      </p:transition>
    </mc:Choice>
    <mc:Fallback>
      <p:transition spd="slow" advTm="51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42"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animEffect transition="in" filter="fade">
                                      <p:cBhvr>
                                        <p:cTn id="9" dur="1000"/>
                                        <p:tgtEl>
                                          <p:spTgt spid="110"/>
                                        </p:tgtEl>
                                      </p:cBhvr>
                                    </p:animEffect>
                                    <p:anim calcmode="lin" valueType="num">
                                      <p:cBhvr>
                                        <p:cTn id="10" dur="1000" fill="hold"/>
                                        <p:tgtEl>
                                          <p:spTgt spid="110"/>
                                        </p:tgtEl>
                                        <p:attrNameLst>
                                          <p:attrName>ppt_x</p:attrName>
                                        </p:attrNameLst>
                                      </p:cBhvr>
                                      <p:tavLst>
                                        <p:tav tm="0">
                                          <p:val>
                                            <p:strVal val="#ppt_x"/>
                                          </p:val>
                                        </p:tav>
                                        <p:tav tm="100000">
                                          <p:val>
                                            <p:strVal val="#ppt_x"/>
                                          </p:val>
                                        </p:tav>
                                      </p:tavLst>
                                    </p:anim>
                                    <p:anim calcmode="lin" valueType="num">
                                      <p:cBhvr>
                                        <p:cTn id="11"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bldLst>
      <p:bldP spid="1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rgbClr val="0D0032"/>
            </a:gs>
            <a:gs pos="0">
              <a:schemeClr val="bg1"/>
            </a:gs>
            <a:gs pos="100000">
              <a:srgbClr val="090048"/>
            </a:gs>
          </a:gsLst>
          <a:lin ang="16200000" scaled="1"/>
          <a:tileRect/>
        </a:gradFill>
        <a:effectLst/>
      </p:bgPr>
    </p:bg>
    <p:spTree>
      <p:nvGrpSpPr>
        <p:cNvPr id="1" name=""/>
        <p:cNvGrpSpPr/>
        <p:nvPr/>
      </p:nvGrpSpPr>
      <p:grpSpPr>
        <a:xfrm>
          <a:off x="0" y="0"/>
          <a:ext cx="0" cy="0"/>
          <a:chOff x="0" y="0"/>
          <a:chExt cx="0" cy="0"/>
        </a:xfrm>
      </p:grpSpPr>
      <p:sp>
        <p:nvSpPr>
          <p:cNvPr id="97" name="Freeform: Shape 96">
            <a:extLst>
              <a:ext uri="{FF2B5EF4-FFF2-40B4-BE49-F238E27FC236}">
                <a16:creationId xmlns:a16="http://schemas.microsoft.com/office/drawing/2014/main" id="{296BB291-4ABC-48EB-A20E-B11F249FD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7285" y="0"/>
            <a:ext cx="4134715" cy="3346705"/>
          </a:xfrm>
          <a:custGeom>
            <a:avLst/>
            <a:gdLst>
              <a:gd name="connsiteX0" fmla="*/ 1549963 w 4134715"/>
              <a:gd name="connsiteY0" fmla="*/ 0 h 3346705"/>
              <a:gd name="connsiteX1" fmla="*/ 4134715 w 4134715"/>
              <a:gd name="connsiteY1" fmla="*/ 0 h 3346705"/>
              <a:gd name="connsiteX2" fmla="*/ 4134715 w 4134715"/>
              <a:gd name="connsiteY2" fmla="*/ 3346705 h 3346705"/>
              <a:gd name="connsiteX3" fmla="*/ 0 w 4134715"/>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134715" h="3346705">
                <a:moveTo>
                  <a:pt x="1549963" y="0"/>
                </a:moveTo>
                <a:lnTo>
                  <a:pt x="4134715" y="0"/>
                </a:lnTo>
                <a:lnTo>
                  <a:pt x="4134715"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EF68680D-88C3-4223-8FF9-B7CEA07C1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8109" y="0"/>
            <a:ext cx="4903560" cy="3346705"/>
          </a:xfrm>
          <a:custGeom>
            <a:avLst/>
            <a:gdLst>
              <a:gd name="connsiteX0" fmla="*/ 1549963 w 4903560"/>
              <a:gd name="connsiteY0" fmla="*/ 0 h 3346705"/>
              <a:gd name="connsiteX1" fmla="*/ 4903560 w 4903560"/>
              <a:gd name="connsiteY1" fmla="*/ 0 h 3346705"/>
              <a:gd name="connsiteX2" fmla="*/ 3353597 w 4903560"/>
              <a:gd name="connsiteY2" fmla="*/ 3346705 h 3346705"/>
              <a:gd name="connsiteX3" fmla="*/ 0 w 4903560"/>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0" h="3346705">
                <a:moveTo>
                  <a:pt x="1549963" y="0"/>
                </a:moveTo>
                <a:lnTo>
                  <a:pt x="4903560" y="0"/>
                </a:lnTo>
                <a:lnTo>
                  <a:pt x="335359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Shape 100">
            <a:extLst>
              <a:ext uri="{FF2B5EF4-FFF2-40B4-BE49-F238E27FC236}">
                <a16:creationId xmlns:a16="http://schemas.microsoft.com/office/drawing/2014/main" id="{1E45451A-56A1-4D57-8530-06665AB96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882411" cy="3346705"/>
          </a:xfrm>
          <a:custGeom>
            <a:avLst/>
            <a:gdLst>
              <a:gd name="connsiteX0" fmla="*/ 0 w 5882411"/>
              <a:gd name="connsiteY0" fmla="*/ 0 h 3346705"/>
              <a:gd name="connsiteX1" fmla="*/ 5882411 w 5882411"/>
              <a:gd name="connsiteY1" fmla="*/ 0 h 3346705"/>
              <a:gd name="connsiteX2" fmla="*/ 4332447 w 5882411"/>
              <a:gd name="connsiteY2" fmla="*/ 3346705 h 3346705"/>
              <a:gd name="connsiteX3" fmla="*/ 0 w 588241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882411" h="3346705">
                <a:moveTo>
                  <a:pt x="0" y="0"/>
                </a:moveTo>
                <a:lnTo>
                  <a:pt x="5882411" y="0"/>
                </a:lnTo>
                <a:lnTo>
                  <a:pt x="43324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Graphic 34" descr="Statistics with solid fill">
            <a:extLst>
              <a:ext uri="{FF2B5EF4-FFF2-40B4-BE49-F238E27FC236}">
                <a16:creationId xmlns:a16="http://schemas.microsoft.com/office/drawing/2014/main" id="{C7AB1110-D37E-C1AD-2C05-10CFB82EF6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3433" y="523440"/>
            <a:ext cx="2482726" cy="2482726"/>
          </a:xfrm>
          <a:prstGeom prst="rect">
            <a:avLst/>
          </a:prstGeom>
        </p:spPr>
      </p:pic>
      <p:pic>
        <p:nvPicPr>
          <p:cNvPr id="31" name="Graphic 30" descr="Computer with solid fill">
            <a:extLst>
              <a:ext uri="{FF2B5EF4-FFF2-40B4-BE49-F238E27FC236}">
                <a16:creationId xmlns:a16="http://schemas.microsoft.com/office/drawing/2014/main" id="{8E960F16-1542-98CD-882B-5F58AF60D0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5451" y="853097"/>
            <a:ext cx="1957383" cy="1957383"/>
          </a:xfrm>
          <a:prstGeom prst="rect">
            <a:avLst/>
          </a:prstGeom>
        </p:spPr>
      </p:pic>
      <p:pic>
        <p:nvPicPr>
          <p:cNvPr id="27" name="Graphic 26" descr="Programmer male with solid fill">
            <a:extLst>
              <a:ext uri="{FF2B5EF4-FFF2-40B4-BE49-F238E27FC236}">
                <a16:creationId xmlns:a16="http://schemas.microsoft.com/office/drawing/2014/main" id="{FAE35B91-DC13-DA54-5833-AB401EBBD6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54776" y="698176"/>
            <a:ext cx="2267225" cy="2267225"/>
          </a:xfrm>
          <a:prstGeom prst="rect">
            <a:avLst/>
          </a:prstGeom>
        </p:spPr>
      </p:pic>
      <p:sp>
        <p:nvSpPr>
          <p:cNvPr id="103" name="Freeform: Shape 102">
            <a:extLst>
              <a:ext uri="{FF2B5EF4-FFF2-40B4-BE49-F238E27FC236}">
                <a16:creationId xmlns:a16="http://schemas.microsoft.com/office/drawing/2014/main" id="{558BA547-98A0-4003-8D14-BEC8A1257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094" y="3511295"/>
            <a:ext cx="5760906" cy="3346705"/>
          </a:xfrm>
          <a:custGeom>
            <a:avLst/>
            <a:gdLst>
              <a:gd name="connsiteX0" fmla="*/ 1549964 w 5760906"/>
              <a:gd name="connsiteY0" fmla="*/ 0 h 3346705"/>
              <a:gd name="connsiteX1" fmla="*/ 5760906 w 5760906"/>
              <a:gd name="connsiteY1" fmla="*/ 0 h 3346705"/>
              <a:gd name="connsiteX2" fmla="*/ 5760906 w 5760906"/>
              <a:gd name="connsiteY2" fmla="*/ 3346705 h 3346705"/>
              <a:gd name="connsiteX3" fmla="*/ 0 w 5760906"/>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5760906" h="3346705">
                <a:moveTo>
                  <a:pt x="1549964" y="0"/>
                </a:moveTo>
                <a:lnTo>
                  <a:pt x="5760906" y="0"/>
                </a:lnTo>
                <a:lnTo>
                  <a:pt x="5760906"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Shape 104">
            <a:extLst>
              <a:ext uri="{FF2B5EF4-FFF2-40B4-BE49-F238E27FC236}">
                <a16:creationId xmlns:a16="http://schemas.microsoft.com/office/drawing/2014/main" id="{7C498D76-5C8E-4439-9D70-BA9F56197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81917" y="3511295"/>
            <a:ext cx="4903562" cy="3346705"/>
          </a:xfrm>
          <a:custGeom>
            <a:avLst/>
            <a:gdLst>
              <a:gd name="connsiteX0" fmla="*/ 1549965 w 4903562"/>
              <a:gd name="connsiteY0" fmla="*/ 0 h 3346705"/>
              <a:gd name="connsiteX1" fmla="*/ 4903562 w 4903562"/>
              <a:gd name="connsiteY1" fmla="*/ 0 h 3346705"/>
              <a:gd name="connsiteX2" fmla="*/ 3353599 w 4903562"/>
              <a:gd name="connsiteY2" fmla="*/ 3346705 h 3346705"/>
              <a:gd name="connsiteX3" fmla="*/ 0 w 4903562"/>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903562" h="3346705">
                <a:moveTo>
                  <a:pt x="1549965" y="0"/>
                </a:moveTo>
                <a:lnTo>
                  <a:pt x="4903562" y="0"/>
                </a:lnTo>
                <a:lnTo>
                  <a:pt x="335359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F95AC789-3AB1-41E7-BF4E-6861EF948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11295"/>
            <a:ext cx="4256221" cy="3346705"/>
          </a:xfrm>
          <a:custGeom>
            <a:avLst/>
            <a:gdLst>
              <a:gd name="connsiteX0" fmla="*/ 0 w 4256221"/>
              <a:gd name="connsiteY0" fmla="*/ 0 h 3346705"/>
              <a:gd name="connsiteX1" fmla="*/ 4256221 w 4256221"/>
              <a:gd name="connsiteY1" fmla="*/ 0 h 3346705"/>
              <a:gd name="connsiteX2" fmla="*/ 2706257 w 4256221"/>
              <a:gd name="connsiteY2" fmla="*/ 3346705 h 3346705"/>
              <a:gd name="connsiteX3" fmla="*/ 0 w 4256221"/>
              <a:gd name="connsiteY3" fmla="*/ 3346705 h 3346705"/>
            </a:gdLst>
            <a:ahLst/>
            <a:cxnLst>
              <a:cxn ang="0">
                <a:pos x="connsiteX0" y="connsiteY0"/>
              </a:cxn>
              <a:cxn ang="0">
                <a:pos x="connsiteX1" y="connsiteY1"/>
              </a:cxn>
              <a:cxn ang="0">
                <a:pos x="connsiteX2" y="connsiteY2"/>
              </a:cxn>
              <a:cxn ang="0">
                <a:pos x="connsiteX3" y="connsiteY3"/>
              </a:cxn>
            </a:cxnLst>
            <a:rect l="l" t="t" r="r" b="b"/>
            <a:pathLst>
              <a:path w="4256221" h="3346705">
                <a:moveTo>
                  <a:pt x="0" y="0"/>
                </a:moveTo>
                <a:lnTo>
                  <a:pt x="4256221" y="0"/>
                </a:lnTo>
                <a:lnTo>
                  <a:pt x="270625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22" descr="Server with solid fill">
            <a:extLst>
              <a:ext uri="{FF2B5EF4-FFF2-40B4-BE49-F238E27FC236}">
                <a16:creationId xmlns:a16="http://schemas.microsoft.com/office/drawing/2014/main" id="{47D145E4-60D9-4AA2-C1D8-68D1F255BC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1032" y="4028704"/>
            <a:ext cx="2007031" cy="2007031"/>
          </a:xfrm>
          <a:prstGeom prst="rect">
            <a:avLst/>
          </a:prstGeom>
        </p:spPr>
      </p:pic>
      <p:pic>
        <p:nvPicPr>
          <p:cNvPr id="25" name="Graphic 24" descr="Web design with solid fill">
            <a:extLst>
              <a:ext uri="{FF2B5EF4-FFF2-40B4-BE49-F238E27FC236}">
                <a16:creationId xmlns:a16="http://schemas.microsoft.com/office/drawing/2014/main" id="{0F40010D-27B3-E076-453D-146B6B9243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43208" y="4072506"/>
            <a:ext cx="1919427" cy="1919427"/>
          </a:xfrm>
          <a:prstGeom prst="rect">
            <a:avLst/>
          </a:prstGeom>
        </p:spPr>
      </p:pic>
      <p:pic>
        <p:nvPicPr>
          <p:cNvPr id="38" name="Graphic 37" descr="Bar graph with upward trend with solid fill">
            <a:extLst>
              <a:ext uri="{FF2B5EF4-FFF2-40B4-BE49-F238E27FC236}">
                <a16:creationId xmlns:a16="http://schemas.microsoft.com/office/drawing/2014/main" id="{E9795A12-8A9F-DF24-B575-991E2F34B7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50942" y="3971864"/>
            <a:ext cx="2290236" cy="2290236"/>
          </a:xfrm>
          <a:prstGeom prst="rect">
            <a:avLst/>
          </a:prstGeom>
        </p:spPr>
      </p:pic>
      <p:sp>
        <p:nvSpPr>
          <p:cNvPr id="39" name="Rectangle 38">
            <a:extLst>
              <a:ext uri="{FF2B5EF4-FFF2-40B4-BE49-F238E27FC236}">
                <a16:creationId xmlns:a16="http://schemas.microsoft.com/office/drawing/2014/main" id="{282F70B4-5CE9-DC1A-181E-4EDD30B8A17F}"/>
              </a:ext>
            </a:extLst>
          </p:cNvPr>
          <p:cNvSpPr/>
          <p:nvPr/>
        </p:nvSpPr>
        <p:spPr>
          <a:xfrm>
            <a:off x="-3039" y="82295"/>
            <a:ext cx="12195038" cy="6858000"/>
          </a:xfrm>
          <a:prstGeom prst="rect">
            <a:avLst/>
          </a:prstGeom>
          <a:solidFill>
            <a:srgbClr val="080042">
              <a:alpha val="8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79BBBB9A-4F35-45B7-DBF9-2751B92FF790}"/>
              </a:ext>
            </a:extLst>
          </p:cNvPr>
          <p:cNvSpPr txBox="1"/>
          <p:nvPr/>
        </p:nvSpPr>
        <p:spPr>
          <a:xfrm>
            <a:off x="93379" y="55546"/>
            <a:ext cx="7106060" cy="707886"/>
          </a:xfrm>
          <a:prstGeom prst="rect">
            <a:avLst/>
          </a:prstGeom>
          <a:noFill/>
        </p:spPr>
        <p:txBody>
          <a:bodyPr wrap="square" rtlCol="0">
            <a:spAutoFit/>
          </a:bodyPr>
          <a:lstStyle/>
          <a:p>
            <a:r>
              <a:rPr lang="en-US" sz="4000" dirty="0">
                <a:solidFill>
                  <a:schemeClr val="bg1"/>
                </a:solidFill>
                <a:latin typeface="Avenir Next LT Pro Demi" panose="020B0704020202020204" pitchFamily="34" charset="0"/>
              </a:rPr>
              <a:t>Visualizations:</a:t>
            </a:r>
            <a:endParaRPr lang="en-US" dirty="0">
              <a:solidFill>
                <a:schemeClr val="bg1"/>
              </a:solidFill>
              <a:latin typeface="Avenir Next LT Pro Demi" panose="020B0704020202020204" pitchFamily="34" charset="0"/>
            </a:endParaRPr>
          </a:p>
        </p:txBody>
      </p:sp>
      <p:pic>
        <p:nvPicPr>
          <p:cNvPr id="2" name="Picture 1" descr="A graph of several different colored squares&#10;&#10;Description automatically generated">
            <a:extLst>
              <a:ext uri="{FF2B5EF4-FFF2-40B4-BE49-F238E27FC236}">
                <a16:creationId xmlns:a16="http://schemas.microsoft.com/office/drawing/2014/main" id="{A78A7531-D3A0-7DA6-1797-9DF970EB96A3}"/>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075692" y="1359966"/>
            <a:ext cx="3757295" cy="2772410"/>
          </a:xfrm>
          <a:prstGeom prst="rect">
            <a:avLst/>
          </a:prstGeom>
          <a:noFill/>
          <a:ln>
            <a:noFill/>
          </a:ln>
        </p:spPr>
      </p:pic>
      <p:sp>
        <p:nvSpPr>
          <p:cNvPr id="3" name="TextBox 2">
            <a:extLst>
              <a:ext uri="{FF2B5EF4-FFF2-40B4-BE49-F238E27FC236}">
                <a16:creationId xmlns:a16="http://schemas.microsoft.com/office/drawing/2014/main" id="{ED6E3145-F8DA-9FCC-1F82-F679615A26F9}"/>
              </a:ext>
            </a:extLst>
          </p:cNvPr>
          <p:cNvSpPr txBox="1"/>
          <p:nvPr/>
        </p:nvSpPr>
        <p:spPr>
          <a:xfrm>
            <a:off x="2292202" y="4648086"/>
            <a:ext cx="8296186" cy="923330"/>
          </a:xfrm>
          <a:prstGeom prst="rect">
            <a:avLst/>
          </a:prstGeom>
          <a:noFill/>
        </p:spPr>
        <p:txBody>
          <a:bodyPr wrap="square" rtlCol="0">
            <a:spAutoFit/>
          </a:bodyPr>
          <a:lstStyle/>
          <a:p>
            <a:pPr marL="0" marR="0" algn="just">
              <a:spcBef>
                <a:spcPts val="5"/>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Fig – Categorizing the users responses from Q1 to Q42 into 5 labels – Extremely Severe, Severe, Moderate, Mild and Normal. Here all the users response falls into the three categories.</a:t>
            </a:r>
          </a:p>
        </p:txBody>
      </p:sp>
      <p:pic>
        <p:nvPicPr>
          <p:cNvPr id="6" name="Audio 5">
            <a:extLst>
              <a:ext uri="{FF2B5EF4-FFF2-40B4-BE49-F238E27FC236}">
                <a16:creationId xmlns:a16="http://schemas.microsoft.com/office/drawing/2014/main" id="{A49D2332-549E-1CF8-CEDF-EA1ECC38DA9A}"/>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0080384"/>
      </p:ext>
    </p:extLst>
  </p:cSld>
  <p:clrMapOvr>
    <a:masterClrMapping/>
  </p:clrMapOvr>
  <mc:AlternateContent xmlns:mc="http://schemas.openxmlformats.org/markup-compatibility/2006">
    <mc:Choice xmlns:p14="http://schemas.microsoft.com/office/powerpoint/2010/main" Requires="p14">
      <p:transition spd="med" p14:dur="700" advTm="1941">
        <p:fade/>
      </p:transition>
    </mc:Choice>
    <mc:Fallback>
      <p:transition spd="med" advTm="19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grpId="0" nodeType="afterEffect">
                                  <p:stCondLst>
                                    <p:cond delay="25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11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3"/>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103C054-A92A-4C59-9DFF-7E123FD616BC}">
  <we:reference id="wa200005566" version="1.0.0.0" store="en-US" storeType="OMEX"/>
  <we:alternateReferences>
    <we:reference id="wa200005566" version="1.0.0.0"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E48938-CE0A-4976-83E6-A8FD4583CC20}">
  <ds:schemaRefs>
    <ds:schemaRef ds:uri="http://schemas.microsoft.com/sharepoint/v3/contenttype/forms"/>
  </ds:schemaRefs>
</ds:datastoreItem>
</file>

<file path=customXml/itemProps3.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Template>
  <TotalTime>3186</TotalTime>
  <Words>1062</Words>
  <Application>Microsoft Macintosh PowerPoint</Application>
  <PresentationFormat>Widescreen</PresentationFormat>
  <Paragraphs>187</Paragraphs>
  <Slides>14</Slides>
  <Notes>0</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Aldhabi</vt:lpstr>
      <vt:lpstr>Avenir Next LT Pro Demi</vt:lpstr>
      <vt:lpstr>Calibri</vt:lpstr>
      <vt:lpstr>Franklin Gothic Book</vt:lpstr>
      <vt:lpstr>Söhne</vt:lpstr>
      <vt:lpstr>Times New Roman</vt:lpstr>
      <vt:lpstr>Crop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Results/Output: </vt:lpstr>
      <vt:lpstr>Understanding Results/Output: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Impact of a Community Mental Health Intervention Program</dc:title>
  <dc:creator>Kudsi, Amjad Ali Arshad Ali</dc:creator>
  <cp:lastModifiedBy>Kudsi, Amjad Ali Arshad Ali</cp:lastModifiedBy>
  <cp:revision>19</cp:revision>
  <dcterms:created xsi:type="dcterms:W3CDTF">2023-10-18T07:48:05Z</dcterms:created>
  <dcterms:modified xsi:type="dcterms:W3CDTF">2023-12-07T04:45:33Z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